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4" r:id="rId2"/>
    <p:sldId id="393" r:id="rId3"/>
    <p:sldId id="396" r:id="rId4"/>
    <p:sldId id="397" r:id="rId5"/>
    <p:sldId id="398" r:id="rId6"/>
    <p:sldId id="384" r:id="rId7"/>
    <p:sldId id="399" r:id="rId8"/>
    <p:sldId id="385" r:id="rId9"/>
    <p:sldId id="386" r:id="rId10"/>
    <p:sldId id="387" r:id="rId11"/>
    <p:sldId id="388" r:id="rId12"/>
    <p:sldId id="389" r:id="rId13"/>
    <p:sldId id="323" r:id="rId14"/>
  </p:sldIdLst>
  <p:sldSz cx="9144000" cy="6858000" type="screen4x3"/>
  <p:notesSz cx="6805613" cy="99441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rrell, Mike (LDN-WSW)" initials="TM" lastIdx="8" clrIdx="0"/>
  <p:cmAuthor id="1" name="Stacey Minton" initials="SM" lastIdx="21" clrIdx="1"/>
  <p:cmAuthor id="2" name="Genevieve.Tuck" initials="G" lastIdx="11" clrIdx="2"/>
  <p:cmAuthor id="3" name="White, Jennifer (LDN-WSW)" initials="WJ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C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91" autoAdjust="0"/>
  </p:normalViewPr>
  <p:slideViewPr>
    <p:cSldViewPr showGuides="1">
      <p:cViewPr>
        <p:scale>
          <a:sx n="72" d="100"/>
          <a:sy n="72" d="100"/>
        </p:scale>
        <p:origin x="-92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plotArea>
      <c:layout>
        <c:manualLayout>
          <c:layoutTarget val="inner"/>
          <c:xMode val="edge"/>
          <c:yMode val="edge"/>
          <c:x val="3.8492149771938516E-2"/>
          <c:y val="0.17320864130553421"/>
          <c:w val="0.95222719884541296"/>
          <c:h val="0.7234521884638134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Stage I</c:v>
                </c:pt>
                <c:pt idx="1">
                  <c:v>Stage II</c:v>
                </c:pt>
                <c:pt idx="2">
                  <c:v>Stage III</c:v>
                </c:pt>
                <c:pt idx="3">
                  <c:v>Stage IV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3916</c:v>
                </c:pt>
                <c:pt idx="1">
                  <c:v>11991</c:v>
                </c:pt>
                <c:pt idx="2">
                  <c:v>4059</c:v>
                </c:pt>
                <c:pt idx="3">
                  <c:v>25319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EU5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Stage I</c:v>
                </c:pt>
                <c:pt idx="1">
                  <c:v>Stage II</c:v>
                </c:pt>
                <c:pt idx="2">
                  <c:v>Stage III</c:v>
                </c:pt>
                <c:pt idx="3">
                  <c:v>Stage IV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2792</c:v>
                </c:pt>
                <c:pt idx="1">
                  <c:v>12807</c:v>
                </c:pt>
                <c:pt idx="2">
                  <c:v>3497</c:v>
                </c:pt>
                <c:pt idx="3">
                  <c:v>33128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Japan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Stage I</c:v>
                </c:pt>
                <c:pt idx="1">
                  <c:v>Stage II</c:v>
                </c:pt>
                <c:pt idx="2">
                  <c:v>Stage III</c:v>
                </c:pt>
                <c:pt idx="3">
                  <c:v>Stage IV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2390</c:v>
                </c:pt>
                <c:pt idx="1">
                  <c:v>9835</c:v>
                </c:pt>
                <c:pt idx="2">
                  <c:v>3531</c:v>
                </c:pt>
                <c:pt idx="3">
                  <c:v>15600</c:v>
                </c:pt>
              </c:numCache>
            </c:numRef>
          </c:val>
        </c:ser>
        <c:dLbls/>
        <c:gapWidth val="96"/>
        <c:axId val="97744384"/>
        <c:axId val="97745920"/>
      </c:barChart>
      <c:catAx>
        <c:axId val="97744384"/>
        <c:scaling>
          <c:orientation val="minMax"/>
        </c:scaling>
        <c:axPos val="b"/>
        <c:numFmt formatCode="General" sourceLinked="1"/>
        <c:tickLblPos val="nextTo"/>
        <c:crossAx val="97745920"/>
        <c:crosses val="autoZero"/>
        <c:auto val="1"/>
        <c:lblAlgn val="ctr"/>
        <c:lblOffset val="100"/>
      </c:catAx>
      <c:valAx>
        <c:axId val="97745920"/>
        <c:scaling>
          <c:orientation val="minMax"/>
          <c:max val="30000"/>
          <c:min val="0"/>
        </c:scaling>
        <c:axPos val="l"/>
        <c:numFmt formatCode="General" sourceLinked="1"/>
        <c:tickLblPos val="nextTo"/>
        <c:crossAx val="97744384"/>
        <c:crosses val="autoZero"/>
        <c:crossBetween val="between"/>
        <c:majorUnit val="10000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14604242037312956"/>
          <c:y val="0.10370806452931701"/>
          <c:w val="0.12566848062911071"/>
          <c:h val="0.32386129303930639"/>
        </c:manualLayout>
      </c:layout>
    </c:legend>
    <c:plotVisOnly val="1"/>
    <c:dispBlanksAs val="gap"/>
  </c:chart>
  <c:txPr>
    <a:bodyPr/>
    <a:lstStyle/>
    <a:p>
      <a:pPr>
        <a:defRPr sz="1799"/>
      </a:pPr>
      <a:endParaRPr lang="el-G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style val="26"/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Age-Adjusted Incidence and Mortality Rates for </a:t>
            </a:r>
          </a:p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Pancreatic Cancer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2012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(per 100,000)</a:t>
            </a:r>
          </a:p>
        </c:rich>
      </c:tx>
      <c:layout>
        <c:manualLayout>
          <c:xMode val="edge"/>
          <c:yMode val="edge"/>
          <c:x val="0.24715472570918837"/>
          <c:y val="2.8693789693874411E-3"/>
        </c:manualLayout>
      </c:layout>
    </c:title>
    <c:plotArea>
      <c:layout>
        <c:manualLayout>
          <c:layoutTarget val="inner"/>
          <c:xMode val="edge"/>
          <c:yMode val="edge"/>
          <c:x val="3.8492149771938516E-2"/>
          <c:y val="0.17320864130553421"/>
          <c:w val="0.95222719884541296"/>
          <c:h val="0.7234521884638134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Incidence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Africa</c:v>
                </c:pt>
                <c:pt idx="1">
                  <c:v>N. America</c:v>
                </c:pt>
                <c:pt idx="2">
                  <c:v>S. America</c:v>
                </c:pt>
                <c:pt idx="3">
                  <c:v>E. Mediterranean</c:v>
                </c:pt>
                <c:pt idx="4">
                  <c:v>Europe</c:v>
                </c:pt>
                <c:pt idx="5">
                  <c:v>SE Asia</c:v>
                </c:pt>
                <c:pt idx="6">
                  <c:v>China</c:v>
                </c:pt>
                <c:pt idx="7">
                  <c:v>Japan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7.4</c:v>
                </c:pt>
                <c:pt idx="2">
                  <c:v>4.7</c:v>
                </c:pt>
                <c:pt idx="3">
                  <c:v>1.9000000000000001</c:v>
                </c:pt>
                <c:pt idx="4">
                  <c:v>6.8</c:v>
                </c:pt>
                <c:pt idx="5">
                  <c:v>2.2000000000000002</c:v>
                </c:pt>
                <c:pt idx="6">
                  <c:v>3.6</c:v>
                </c:pt>
                <c:pt idx="7">
                  <c:v>8.5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Mortality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Africa</c:v>
                </c:pt>
                <c:pt idx="1">
                  <c:v>N. America</c:v>
                </c:pt>
                <c:pt idx="2">
                  <c:v>S. America</c:v>
                </c:pt>
                <c:pt idx="3">
                  <c:v>E. Mediterranean</c:v>
                </c:pt>
                <c:pt idx="4">
                  <c:v>Europe</c:v>
                </c:pt>
                <c:pt idx="5">
                  <c:v>SE Asia</c:v>
                </c:pt>
                <c:pt idx="6">
                  <c:v>China</c:v>
                </c:pt>
                <c:pt idx="7">
                  <c:v>Japan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1.9000000000000001</c:v>
                </c:pt>
                <c:pt idx="1">
                  <c:v>6.9</c:v>
                </c:pt>
                <c:pt idx="2">
                  <c:v>4.7</c:v>
                </c:pt>
                <c:pt idx="3">
                  <c:v>1.8</c:v>
                </c:pt>
                <c:pt idx="4">
                  <c:v>6.6</c:v>
                </c:pt>
                <c:pt idx="5">
                  <c:v>2.2000000000000002</c:v>
                </c:pt>
                <c:pt idx="6">
                  <c:v>3.5</c:v>
                </c:pt>
                <c:pt idx="7">
                  <c:v>8.2000000000000011</c:v>
                </c:pt>
              </c:numCache>
            </c:numRef>
          </c:val>
        </c:ser>
        <c:dLbls/>
        <c:gapWidth val="96"/>
        <c:axId val="98130944"/>
        <c:axId val="98140928"/>
      </c:barChart>
      <c:catAx>
        <c:axId val="9813094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el-GR"/>
          </a:p>
        </c:txPr>
        <c:crossAx val="98140928"/>
        <c:crosses val="autoZero"/>
        <c:auto val="1"/>
        <c:lblAlgn val="ctr"/>
        <c:lblOffset val="100"/>
      </c:catAx>
      <c:valAx>
        <c:axId val="98140928"/>
        <c:scaling>
          <c:orientation val="minMax"/>
          <c:max val="10"/>
          <c:min val="0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l-GR"/>
          </a:p>
        </c:txPr>
        <c:crossAx val="98130944"/>
        <c:crosses val="autoZero"/>
        <c:crossBetween val="between"/>
        <c:majorUnit val="2"/>
      </c:valAx>
    </c:plotArea>
    <c:legend>
      <c:legendPos val="r"/>
      <c:layout>
        <c:manualLayout>
          <c:xMode val="edge"/>
          <c:yMode val="edge"/>
          <c:x val="4.4667850557137803E-2"/>
          <c:y val="0.16204124941901674"/>
          <c:w val="0.15903939483980162"/>
          <c:h val="0.16193061023622049"/>
        </c:manualLayout>
      </c:layout>
      <c:txPr>
        <a:bodyPr/>
        <a:lstStyle/>
        <a:p>
          <a:pPr>
            <a:defRPr sz="1600" b="1">
              <a:latin typeface="Arial" pitchFamily="34" charset="0"/>
              <a:cs typeface="Arial" pitchFamily="34" charset="0"/>
            </a:defRPr>
          </a:pPr>
          <a:endParaRPr lang="el-GR"/>
        </a:p>
      </c:txPr>
    </c:legend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</cdr:x>
      <cdr:y>0.775</cdr:y>
    </cdr:from>
    <cdr:to>
      <cdr:x>0.45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3327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</cdr:x>
      <cdr:y>0.775</cdr:y>
    </cdr:from>
    <cdr:to>
      <cdr:x>0.45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3327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6D5AC84E-FED5-4F52-B5B4-E201EF92A062}" type="datetimeFigureOut">
              <a:rPr lang="en-GB" smtClean="0"/>
              <a:pPr/>
              <a:t>27/02/2014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183" y="9444828"/>
            <a:ext cx="2949841" cy="497683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E0A2A11C-54A1-4545-B419-217D61ABFC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937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8F96961-6D4D-4C9C-A1D3-100A63A8A753}" type="datetimeFigureOut">
              <a:rPr lang="en-CA" smtClean="0"/>
              <a:pPr/>
              <a:t>27/02/2014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BCE35385-4E5B-49DB-ACF8-80931EE64CF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625678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References </a:t>
            </a:r>
            <a:endParaRPr lang="en-GB" sz="1200" b="0" dirty="0" smtClean="0">
              <a:solidFill>
                <a:prstClr val="black"/>
              </a:solidFill>
              <a:latin typeface="+mn-lt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200" dirty="0" smtClean="0">
                <a:solidFill>
                  <a:prstClr val="black"/>
                </a:solidFill>
              </a:rPr>
              <a:t>Van Laethem JL, et al. </a:t>
            </a:r>
            <a:r>
              <a:rPr lang="is-IS" sz="1200" dirty="0" smtClean="0">
                <a:solidFill>
                  <a:prstClr val="black"/>
                </a:solidFill>
              </a:rPr>
              <a:t>Ann Oncol. 2012;23(3):570-6. 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Burris HA, et al.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 Clin Oncol. 1997;15:2403-13.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3D24D-4633-497A-8E70-70F5FACB0032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970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5385-4E5B-49DB-ACF8-80931EE64CF9}" type="slidenum">
              <a:rPr lang="en-CA" smtClean="0">
                <a:solidFill>
                  <a:prstClr val="black"/>
                </a:solidFill>
              </a:rPr>
              <a:pPr/>
              <a:t>7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38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References</a:t>
            </a:r>
          </a:p>
          <a:p>
            <a:pPr marL="228600" indent="-228600">
              <a:buAutoNum type="arabicPeriod"/>
            </a:pPr>
            <a:r>
              <a:rPr lang="it-IT" dirty="0" smtClean="0"/>
              <a:t>Abraxane, Summary</a:t>
            </a:r>
            <a:r>
              <a:rPr lang="it-IT" baseline="0" dirty="0" smtClean="0"/>
              <a:t> of Product Characteristics. </a:t>
            </a:r>
          </a:p>
          <a:p>
            <a:pPr marL="228600" indent="-228600">
              <a:buAutoNum type="arabicPeriod"/>
            </a:pPr>
            <a:r>
              <a:rPr lang="de-DE" dirty="0" smtClean="0"/>
              <a:t>Von Hoff DD, et al. J Clin Oncol. 2011;29(34):4548-54. </a:t>
            </a:r>
          </a:p>
          <a:p>
            <a:pPr marL="228600" indent="-228600">
              <a:buAutoNum type="arabicPeriod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Peters T Jr.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Protein Chem. 1985;37:161-245.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Chauhan VP, et al. Nat </a:t>
            </a:r>
            <a:r>
              <a:rPr lang="fr-FR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Nanotechnol</a:t>
            </a:r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2012;7(6):383-8.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 Paál K, et al. </a:t>
            </a:r>
            <a:r>
              <a:rPr lang="sv-S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 J Biochem. 2001;268(7):2187-91.</a:t>
            </a:r>
          </a:p>
          <a:p>
            <a:r>
              <a:rPr lang="en-US" dirty="0" smtClean="0"/>
              <a:t>6.  Desai N. Drug Delivery Report 2007/2008. Available at: http://www.fda.gov/downloads/Drugs/GuidanceComplianceRegulatoryInformation/EnforcementActivitiesbyFDA/WarningLettersandNoticeofViolationLetterstoPharmaceuticalCompanies/UCM289191.pdf. Accessed 22 Aug 2013. </a:t>
            </a:r>
          </a:p>
          <a:p>
            <a:r>
              <a:rPr lang="en-US" dirty="0" smtClean="0"/>
              <a:t>7. Desai N, et al. </a:t>
            </a:r>
            <a:r>
              <a:rPr lang="en-US" dirty="0" err="1" smtClean="0"/>
              <a:t>Clin</a:t>
            </a:r>
            <a:r>
              <a:rPr lang="en-US" dirty="0" smtClean="0"/>
              <a:t> Can Res. 2006;12:1317-24.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3D24D-4633-497A-8E70-70F5FACB0032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20857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Hoff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DD, et al. 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2013;369(18):1691-703.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3D24D-4633-497A-8E70-70F5FACB003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00082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Hoff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DD, et al. 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2013;369(18):1691-703.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Abraxane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Summary of Product Characteristics. 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3D24D-4633-497A-8E70-70F5FACB0032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606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Hoff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DD, et al. 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2013;369(18):1691-703.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Abraxane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Summary of Product Characteristics. 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3D24D-4633-497A-8E70-70F5FACB0032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2883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Reference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Hoff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DD, et al. 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2013;369(18):1691-703.</a:t>
            </a:r>
            <a:endParaRPr lang="it-IT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3D24D-4633-497A-8E70-70F5FACB0032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3604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07030"/>
            <a:ext cx="3810000" cy="827769"/>
          </a:xfrm>
        </p:spPr>
        <p:txBody>
          <a:bodyPr anchor="b" anchorCtr="0">
            <a:normAutofit/>
          </a:bodyPr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45230"/>
            <a:ext cx="3810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7" name="Freeform 10"/>
          <p:cNvSpPr>
            <a:spLocks noEditPoints="1"/>
          </p:cNvSpPr>
          <p:nvPr userDrawn="1"/>
        </p:nvSpPr>
        <p:spPr bwMode="auto">
          <a:xfrm>
            <a:off x="1371600" y="411768"/>
            <a:ext cx="1676400" cy="1473352"/>
          </a:xfrm>
          <a:custGeom>
            <a:avLst/>
            <a:gdLst>
              <a:gd name="T0" fmla="*/ 663 w 1998"/>
              <a:gd name="T1" fmla="*/ 1599 h 1756"/>
              <a:gd name="T2" fmla="*/ 601 w 1998"/>
              <a:gd name="T3" fmla="*/ 1261 h 1756"/>
              <a:gd name="T4" fmla="*/ 1045 w 1998"/>
              <a:gd name="T5" fmla="*/ 1159 h 1756"/>
              <a:gd name="T6" fmla="*/ 397 w 1998"/>
              <a:gd name="T7" fmla="*/ 1135 h 1756"/>
              <a:gd name="T8" fmla="*/ 1137 w 1998"/>
              <a:gd name="T9" fmla="*/ 915 h 1756"/>
              <a:gd name="T10" fmla="*/ 846 w 1998"/>
              <a:gd name="T11" fmla="*/ 784 h 1756"/>
              <a:gd name="T12" fmla="*/ 897 w 1998"/>
              <a:gd name="T13" fmla="*/ 829 h 1756"/>
              <a:gd name="T14" fmla="*/ 1906 w 1998"/>
              <a:gd name="T15" fmla="*/ 861 h 1756"/>
              <a:gd name="T16" fmla="*/ 1362 w 1998"/>
              <a:gd name="T17" fmla="*/ 808 h 1756"/>
              <a:gd name="T18" fmla="*/ 1437 w 1998"/>
              <a:gd name="T19" fmla="*/ 789 h 1756"/>
              <a:gd name="T20" fmla="*/ 784 w 1998"/>
              <a:gd name="T21" fmla="*/ 901 h 1756"/>
              <a:gd name="T22" fmla="*/ 951 w 1998"/>
              <a:gd name="T23" fmla="*/ 975 h 1756"/>
              <a:gd name="T24" fmla="*/ 893 w 1998"/>
              <a:gd name="T25" fmla="*/ 1049 h 1756"/>
              <a:gd name="T26" fmla="*/ 740 w 1998"/>
              <a:gd name="T27" fmla="*/ 956 h 1756"/>
              <a:gd name="T28" fmla="*/ 1256 w 1998"/>
              <a:gd name="T29" fmla="*/ 766 h 1756"/>
              <a:gd name="T30" fmla="*/ 1314 w 1998"/>
              <a:gd name="T31" fmla="*/ 788 h 1756"/>
              <a:gd name="T32" fmla="*/ 1280 w 1998"/>
              <a:gd name="T33" fmla="*/ 868 h 1756"/>
              <a:gd name="T34" fmla="*/ 1117 w 1998"/>
              <a:gd name="T35" fmla="*/ 990 h 1756"/>
              <a:gd name="T36" fmla="*/ 1256 w 1998"/>
              <a:gd name="T37" fmla="*/ 1153 h 1756"/>
              <a:gd name="T38" fmla="*/ 1085 w 1998"/>
              <a:gd name="T39" fmla="*/ 1058 h 1756"/>
              <a:gd name="T40" fmla="*/ 1265 w 1998"/>
              <a:gd name="T41" fmla="*/ 1107 h 1756"/>
              <a:gd name="T42" fmla="*/ 1077 w 1998"/>
              <a:gd name="T43" fmla="*/ 1025 h 1756"/>
              <a:gd name="T44" fmla="*/ 1078 w 1998"/>
              <a:gd name="T45" fmla="*/ 805 h 1756"/>
              <a:gd name="T46" fmla="*/ 1998 w 1998"/>
              <a:gd name="T47" fmla="*/ 857 h 1756"/>
              <a:gd name="T48" fmla="*/ 1915 w 1998"/>
              <a:gd name="T49" fmla="*/ 1018 h 1756"/>
              <a:gd name="T50" fmla="*/ 1998 w 1998"/>
              <a:gd name="T51" fmla="*/ 982 h 1756"/>
              <a:gd name="T52" fmla="*/ 1791 w 1998"/>
              <a:gd name="T53" fmla="*/ 996 h 1756"/>
              <a:gd name="T54" fmla="*/ 1594 w 1998"/>
              <a:gd name="T55" fmla="*/ 758 h 1756"/>
              <a:gd name="T56" fmla="*/ 1721 w 1998"/>
              <a:gd name="T57" fmla="*/ 764 h 1756"/>
              <a:gd name="T58" fmla="*/ 1795 w 1998"/>
              <a:gd name="T59" fmla="*/ 1042 h 1756"/>
              <a:gd name="T60" fmla="*/ 1675 w 1998"/>
              <a:gd name="T61" fmla="*/ 1050 h 1756"/>
              <a:gd name="T62" fmla="*/ 1698 w 1998"/>
              <a:gd name="T63" fmla="*/ 1025 h 1756"/>
              <a:gd name="T64" fmla="*/ 1589 w 1998"/>
              <a:gd name="T65" fmla="*/ 853 h 1756"/>
              <a:gd name="T66" fmla="*/ 1623 w 1998"/>
              <a:gd name="T67" fmla="*/ 1051 h 1756"/>
              <a:gd name="T68" fmla="*/ 1502 w 1998"/>
              <a:gd name="T69" fmla="*/ 1043 h 1756"/>
              <a:gd name="T70" fmla="*/ 1537 w 1998"/>
              <a:gd name="T71" fmla="*/ 802 h 1756"/>
              <a:gd name="T72" fmla="*/ 1514 w 1998"/>
              <a:gd name="T73" fmla="*/ 779 h 1756"/>
              <a:gd name="T74" fmla="*/ 1425 w 1998"/>
              <a:gd name="T75" fmla="*/ 755 h 1756"/>
              <a:gd name="T76" fmla="*/ 1354 w 1998"/>
              <a:gd name="T77" fmla="*/ 953 h 1756"/>
              <a:gd name="T78" fmla="*/ 1519 w 1998"/>
              <a:gd name="T79" fmla="*/ 973 h 1756"/>
              <a:gd name="T80" fmla="*/ 1386 w 1998"/>
              <a:gd name="T81" fmla="*/ 1054 h 1756"/>
              <a:gd name="T82" fmla="*/ 1425 w 1998"/>
              <a:gd name="T83" fmla="*/ 755 h 1756"/>
              <a:gd name="T84" fmla="*/ 714 w 1998"/>
              <a:gd name="T85" fmla="*/ 704 h 1756"/>
              <a:gd name="T86" fmla="*/ 699 w 1998"/>
              <a:gd name="T87" fmla="*/ 777 h 1756"/>
              <a:gd name="T88" fmla="*/ 521 w 1998"/>
              <a:gd name="T89" fmla="*/ 805 h 1756"/>
              <a:gd name="T90" fmla="*/ 723 w 1998"/>
              <a:gd name="T91" fmla="*/ 962 h 1756"/>
              <a:gd name="T92" fmla="*/ 601 w 1998"/>
              <a:gd name="T93" fmla="*/ 1055 h 1756"/>
              <a:gd name="T94" fmla="*/ 536 w 1998"/>
              <a:gd name="T95" fmla="*/ 702 h 1756"/>
              <a:gd name="T96" fmla="*/ 1031 w 1998"/>
              <a:gd name="T97" fmla="*/ 674 h 1756"/>
              <a:gd name="T98" fmla="*/ 1069 w 1998"/>
              <a:gd name="T99" fmla="*/ 1045 h 1756"/>
              <a:gd name="T100" fmla="*/ 944 w 1998"/>
              <a:gd name="T101" fmla="*/ 1051 h 1756"/>
              <a:gd name="T102" fmla="*/ 968 w 1998"/>
              <a:gd name="T103" fmla="*/ 1024 h 1756"/>
              <a:gd name="T104" fmla="*/ 935 w 1998"/>
              <a:gd name="T105" fmla="*/ 652 h 1756"/>
              <a:gd name="T106" fmla="*/ 347 w 1998"/>
              <a:gd name="T107" fmla="*/ 547 h 1756"/>
              <a:gd name="T108" fmla="*/ 266 w 1998"/>
              <a:gd name="T109" fmla="*/ 1208 h 1756"/>
              <a:gd name="T110" fmla="*/ 2 w 1998"/>
              <a:gd name="T111" fmla="*/ 950 h 1756"/>
              <a:gd name="T112" fmla="*/ 343 w 1998"/>
              <a:gd name="T113" fmla="*/ 533 h 1756"/>
              <a:gd name="T114" fmla="*/ 405 w 1998"/>
              <a:gd name="T115" fmla="*/ 683 h 1756"/>
              <a:gd name="T116" fmla="*/ 391 w 1998"/>
              <a:gd name="T117" fmla="*/ 1327 h 1756"/>
              <a:gd name="T118" fmla="*/ 274 w 1998"/>
              <a:gd name="T119" fmla="*/ 647 h 1756"/>
              <a:gd name="T120" fmla="*/ 977 w 1998"/>
              <a:gd name="T121" fmla="*/ 522 h 1756"/>
              <a:gd name="T122" fmla="*/ 484 w 1998"/>
              <a:gd name="T123" fmla="*/ 392 h 1756"/>
              <a:gd name="T124" fmla="*/ 504 w 1998"/>
              <a:gd name="T125" fmla="*/ 353 h 1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98" h="1756">
                <a:moveTo>
                  <a:pt x="443" y="1271"/>
                </a:moveTo>
                <a:lnTo>
                  <a:pt x="479" y="1318"/>
                </a:lnTo>
                <a:lnTo>
                  <a:pt x="519" y="1359"/>
                </a:lnTo>
                <a:lnTo>
                  <a:pt x="562" y="1394"/>
                </a:lnTo>
                <a:lnTo>
                  <a:pt x="608" y="1423"/>
                </a:lnTo>
                <a:lnTo>
                  <a:pt x="656" y="1448"/>
                </a:lnTo>
                <a:lnTo>
                  <a:pt x="708" y="1466"/>
                </a:lnTo>
                <a:lnTo>
                  <a:pt x="762" y="1481"/>
                </a:lnTo>
                <a:lnTo>
                  <a:pt x="817" y="1489"/>
                </a:lnTo>
                <a:lnTo>
                  <a:pt x="874" y="1492"/>
                </a:lnTo>
                <a:lnTo>
                  <a:pt x="931" y="1491"/>
                </a:lnTo>
                <a:lnTo>
                  <a:pt x="846" y="1756"/>
                </a:lnTo>
                <a:lnTo>
                  <a:pt x="782" y="1709"/>
                </a:lnTo>
                <a:lnTo>
                  <a:pt x="720" y="1656"/>
                </a:lnTo>
                <a:lnTo>
                  <a:pt x="663" y="1599"/>
                </a:lnTo>
                <a:lnTo>
                  <a:pt x="609" y="1538"/>
                </a:lnTo>
                <a:lnTo>
                  <a:pt x="560" y="1474"/>
                </a:lnTo>
                <a:lnTo>
                  <a:pt x="516" y="1409"/>
                </a:lnTo>
                <a:lnTo>
                  <a:pt x="477" y="1341"/>
                </a:lnTo>
                <a:lnTo>
                  <a:pt x="443" y="1271"/>
                </a:lnTo>
                <a:close/>
                <a:moveTo>
                  <a:pt x="367" y="933"/>
                </a:moveTo>
                <a:lnTo>
                  <a:pt x="374" y="978"/>
                </a:lnTo>
                <a:lnTo>
                  <a:pt x="386" y="1022"/>
                </a:lnTo>
                <a:lnTo>
                  <a:pt x="405" y="1066"/>
                </a:lnTo>
                <a:lnTo>
                  <a:pt x="427" y="1106"/>
                </a:lnTo>
                <a:lnTo>
                  <a:pt x="454" y="1145"/>
                </a:lnTo>
                <a:lnTo>
                  <a:pt x="486" y="1181"/>
                </a:lnTo>
                <a:lnTo>
                  <a:pt x="521" y="1212"/>
                </a:lnTo>
                <a:lnTo>
                  <a:pt x="559" y="1238"/>
                </a:lnTo>
                <a:lnTo>
                  <a:pt x="601" y="1261"/>
                </a:lnTo>
                <a:lnTo>
                  <a:pt x="638" y="1275"/>
                </a:lnTo>
                <a:lnTo>
                  <a:pt x="676" y="1286"/>
                </a:lnTo>
                <a:lnTo>
                  <a:pt x="716" y="1291"/>
                </a:lnTo>
                <a:lnTo>
                  <a:pt x="758" y="1291"/>
                </a:lnTo>
                <a:lnTo>
                  <a:pt x="800" y="1288"/>
                </a:lnTo>
                <a:lnTo>
                  <a:pt x="841" y="1280"/>
                </a:lnTo>
                <a:lnTo>
                  <a:pt x="880" y="1270"/>
                </a:lnTo>
                <a:lnTo>
                  <a:pt x="917" y="1254"/>
                </a:lnTo>
                <a:lnTo>
                  <a:pt x="951" y="1236"/>
                </a:lnTo>
                <a:lnTo>
                  <a:pt x="978" y="1219"/>
                </a:lnTo>
                <a:lnTo>
                  <a:pt x="999" y="1203"/>
                </a:lnTo>
                <a:lnTo>
                  <a:pt x="1018" y="1187"/>
                </a:lnTo>
                <a:lnTo>
                  <a:pt x="1031" y="1174"/>
                </a:lnTo>
                <a:lnTo>
                  <a:pt x="1040" y="1165"/>
                </a:lnTo>
                <a:lnTo>
                  <a:pt x="1045" y="1159"/>
                </a:lnTo>
                <a:lnTo>
                  <a:pt x="1047" y="1156"/>
                </a:lnTo>
                <a:lnTo>
                  <a:pt x="936" y="1460"/>
                </a:lnTo>
                <a:lnTo>
                  <a:pt x="883" y="1461"/>
                </a:lnTo>
                <a:lnTo>
                  <a:pt x="829" y="1460"/>
                </a:lnTo>
                <a:lnTo>
                  <a:pt x="775" y="1453"/>
                </a:lnTo>
                <a:lnTo>
                  <a:pt x="726" y="1441"/>
                </a:lnTo>
                <a:lnTo>
                  <a:pt x="676" y="1424"/>
                </a:lnTo>
                <a:lnTo>
                  <a:pt x="629" y="1403"/>
                </a:lnTo>
                <a:lnTo>
                  <a:pt x="584" y="1379"/>
                </a:lnTo>
                <a:lnTo>
                  <a:pt x="543" y="1347"/>
                </a:lnTo>
                <a:lnTo>
                  <a:pt x="505" y="1312"/>
                </a:lnTo>
                <a:lnTo>
                  <a:pt x="471" y="1271"/>
                </a:lnTo>
                <a:lnTo>
                  <a:pt x="440" y="1225"/>
                </a:lnTo>
                <a:lnTo>
                  <a:pt x="416" y="1181"/>
                </a:lnTo>
                <a:lnTo>
                  <a:pt x="397" y="1135"/>
                </a:lnTo>
                <a:lnTo>
                  <a:pt x="384" y="1086"/>
                </a:lnTo>
                <a:lnTo>
                  <a:pt x="374" y="1037"/>
                </a:lnTo>
                <a:lnTo>
                  <a:pt x="369" y="986"/>
                </a:lnTo>
                <a:lnTo>
                  <a:pt x="367" y="933"/>
                </a:lnTo>
                <a:close/>
                <a:moveTo>
                  <a:pt x="1164" y="785"/>
                </a:moveTo>
                <a:lnTo>
                  <a:pt x="1145" y="788"/>
                </a:lnTo>
                <a:lnTo>
                  <a:pt x="1128" y="797"/>
                </a:lnTo>
                <a:lnTo>
                  <a:pt x="1116" y="810"/>
                </a:lnTo>
                <a:lnTo>
                  <a:pt x="1108" y="827"/>
                </a:lnTo>
                <a:lnTo>
                  <a:pt x="1105" y="846"/>
                </a:lnTo>
                <a:lnTo>
                  <a:pt x="1107" y="861"/>
                </a:lnTo>
                <a:lnTo>
                  <a:pt x="1109" y="877"/>
                </a:lnTo>
                <a:lnTo>
                  <a:pt x="1116" y="891"/>
                </a:lnTo>
                <a:lnTo>
                  <a:pt x="1125" y="904"/>
                </a:lnTo>
                <a:lnTo>
                  <a:pt x="1137" y="915"/>
                </a:lnTo>
                <a:lnTo>
                  <a:pt x="1153" y="921"/>
                </a:lnTo>
                <a:lnTo>
                  <a:pt x="1170" y="924"/>
                </a:lnTo>
                <a:lnTo>
                  <a:pt x="1189" y="921"/>
                </a:lnTo>
                <a:lnTo>
                  <a:pt x="1205" y="912"/>
                </a:lnTo>
                <a:lnTo>
                  <a:pt x="1218" y="899"/>
                </a:lnTo>
                <a:lnTo>
                  <a:pt x="1225" y="882"/>
                </a:lnTo>
                <a:lnTo>
                  <a:pt x="1227" y="864"/>
                </a:lnTo>
                <a:lnTo>
                  <a:pt x="1226" y="848"/>
                </a:lnTo>
                <a:lnTo>
                  <a:pt x="1223" y="832"/>
                </a:lnTo>
                <a:lnTo>
                  <a:pt x="1217" y="818"/>
                </a:lnTo>
                <a:lnTo>
                  <a:pt x="1208" y="805"/>
                </a:lnTo>
                <a:lnTo>
                  <a:pt x="1196" y="794"/>
                </a:lnTo>
                <a:lnTo>
                  <a:pt x="1181" y="788"/>
                </a:lnTo>
                <a:lnTo>
                  <a:pt x="1164" y="785"/>
                </a:lnTo>
                <a:close/>
                <a:moveTo>
                  <a:pt x="846" y="784"/>
                </a:moveTo>
                <a:lnTo>
                  <a:pt x="828" y="787"/>
                </a:lnTo>
                <a:lnTo>
                  <a:pt x="813" y="796"/>
                </a:lnTo>
                <a:lnTo>
                  <a:pt x="802" y="810"/>
                </a:lnTo>
                <a:lnTo>
                  <a:pt x="794" y="831"/>
                </a:lnTo>
                <a:lnTo>
                  <a:pt x="787" y="860"/>
                </a:lnTo>
                <a:lnTo>
                  <a:pt x="804" y="861"/>
                </a:lnTo>
                <a:lnTo>
                  <a:pt x="822" y="863"/>
                </a:lnTo>
                <a:lnTo>
                  <a:pt x="845" y="863"/>
                </a:lnTo>
                <a:lnTo>
                  <a:pt x="867" y="863"/>
                </a:lnTo>
                <a:lnTo>
                  <a:pt x="883" y="861"/>
                </a:lnTo>
                <a:lnTo>
                  <a:pt x="892" y="860"/>
                </a:lnTo>
                <a:lnTo>
                  <a:pt x="897" y="856"/>
                </a:lnTo>
                <a:lnTo>
                  <a:pt x="898" y="851"/>
                </a:lnTo>
                <a:lnTo>
                  <a:pt x="898" y="844"/>
                </a:lnTo>
                <a:lnTo>
                  <a:pt x="897" y="829"/>
                </a:lnTo>
                <a:lnTo>
                  <a:pt x="893" y="814"/>
                </a:lnTo>
                <a:lnTo>
                  <a:pt x="887" y="801"/>
                </a:lnTo>
                <a:lnTo>
                  <a:pt x="876" y="792"/>
                </a:lnTo>
                <a:lnTo>
                  <a:pt x="863" y="785"/>
                </a:lnTo>
                <a:lnTo>
                  <a:pt x="846" y="784"/>
                </a:lnTo>
                <a:close/>
                <a:moveTo>
                  <a:pt x="1886" y="780"/>
                </a:moveTo>
                <a:lnTo>
                  <a:pt x="1868" y="784"/>
                </a:lnTo>
                <a:lnTo>
                  <a:pt x="1854" y="792"/>
                </a:lnTo>
                <a:lnTo>
                  <a:pt x="1842" y="808"/>
                </a:lnTo>
                <a:lnTo>
                  <a:pt x="1833" y="830"/>
                </a:lnTo>
                <a:lnTo>
                  <a:pt x="1826" y="859"/>
                </a:lnTo>
                <a:lnTo>
                  <a:pt x="1843" y="860"/>
                </a:lnTo>
                <a:lnTo>
                  <a:pt x="1861" y="860"/>
                </a:lnTo>
                <a:lnTo>
                  <a:pt x="1884" y="861"/>
                </a:lnTo>
                <a:lnTo>
                  <a:pt x="1906" y="861"/>
                </a:lnTo>
                <a:lnTo>
                  <a:pt x="1922" y="860"/>
                </a:lnTo>
                <a:lnTo>
                  <a:pt x="1931" y="859"/>
                </a:lnTo>
                <a:lnTo>
                  <a:pt x="1935" y="855"/>
                </a:lnTo>
                <a:lnTo>
                  <a:pt x="1937" y="849"/>
                </a:lnTo>
                <a:lnTo>
                  <a:pt x="1937" y="843"/>
                </a:lnTo>
                <a:lnTo>
                  <a:pt x="1936" y="827"/>
                </a:lnTo>
                <a:lnTo>
                  <a:pt x="1932" y="813"/>
                </a:lnTo>
                <a:lnTo>
                  <a:pt x="1926" y="800"/>
                </a:lnTo>
                <a:lnTo>
                  <a:pt x="1915" y="789"/>
                </a:lnTo>
                <a:lnTo>
                  <a:pt x="1903" y="783"/>
                </a:lnTo>
                <a:lnTo>
                  <a:pt x="1886" y="780"/>
                </a:lnTo>
                <a:close/>
                <a:moveTo>
                  <a:pt x="1408" y="780"/>
                </a:moveTo>
                <a:lnTo>
                  <a:pt x="1390" y="784"/>
                </a:lnTo>
                <a:lnTo>
                  <a:pt x="1374" y="792"/>
                </a:lnTo>
                <a:lnTo>
                  <a:pt x="1362" y="808"/>
                </a:lnTo>
                <a:lnTo>
                  <a:pt x="1353" y="830"/>
                </a:lnTo>
                <a:lnTo>
                  <a:pt x="1348" y="859"/>
                </a:lnTo>
                <a:lnTo>
                  <a:pt x="1365" y="860"/>
                </a:lnTo>
                <a:lnTo>
                  <a:pt x="1382" y="860"/>
                </a:lnTo>
                <a:lnTo>
                  <a:pt x="1405" y="861"/>
                </a:lnTo>
                <a:lnTo>
                  <a:pt x="1428" y="861"/>
                </a:lnTo>
                <a:lnTo>
                  <a:pt x="1442" y="860"/>
                </a:lnTo>
                <a:lnTo>
                  <a:pt x="1451" y="859"/>
                </a:lnTo>
                <a:lnTo>
                  <a:pt x="1457" y="855"/>
                </a:lnTo>
                <a:lnTo>
                  <a:pt x="1459" y="849"/>
                </a:lnTo>
                <a:lnTo>
                  <a:pt x="1459" y="843"/>
                </a:lnTo>
                <a:lnTo>
                  <a:pt x="1458" y="827"/>
                </a:lnTo>
                <a:lnTo>
                  <a:pt x="1454" y="813"/>
                </a:lnTo>
                <a:lnTo>
                  <a:pt x="1447" y="800"/>
                </a:lnTo>
                <a:lnTo>
                  <a:pt x="1437" y="789"/>
                </a:lnTo>
                <a:lnTo>
                  <a:pt x="1424" y="783"/>
                </a:lnTo>
                <a:lnTo>
                  <a:pt x="1408" y="780"/>
                </a:lnTo>
                <a:close/>
                <a:moveTo>
                  <a:pt x="864" y="757"/>
                </a:moveTo>
                <a:lnTo>
                  <a:pt x="891" y="760"/>
                </a:lnTo>
                <a:lnTo>
                  <a:pt x="914" y="770"/>
                </a:lnTo>
                <a:lnTo>
                  <a:pt x="933" y="785"/>
                </a:lnTo>
                <a:lnTo>
                  <a:pt x="947" y="806"/>
                </a:lnTo>
                <a:lnTo>
                  <a:pt x="956" y="831"/>
                </a:lnTo>
                <a:lnTo>
                  <a:pt x="960" y="859"/>
                </a:lnTo>
                <a:lnTo>
                  <a:pt x="959" y="872"/>
                </a:lnTo>
                <a:lnTo>
                  <a:pt x="953" y="878"/>
                </a:lnTo>
                <a:lnTo>
                  <a:pt x="944" y="882"/>
                </a:lnTo>
                <a:lnTo>
                  <a:pt x="929" y="884"/>
                </a:lnTo>
                <a:lnTo>
                  <a:pt x="784" y="884"/>
                </a:lnTo>
                <a:lnTo>
                  <a:pt x="784" y="901"/>
                </a:lnTo>
                <a:lnTo>
                  <a:pt x="787" y="918"/>
                </a:lnTo>
                <a:lnTo>
                  <a:pt x="790" y="936"/>
                </a:lnTo>
                <a:lnTo>
                  <a:pt x="794" y="954"/>
                </a:lnTo>
                <a:lnTo>
                  <a:pt x="800" y="971"/>
                </a:lnTo>
                <a:lnTo>
                  <a:pt x="809" y="987"/>
                </a:lnTo>
                <a:lnTo>
                  <a:pt x="821" y="1001"/>
                </a:lnTo>
                <a:lnTo>
                  <a:pt x="836" y="1012"/>
                </a:lnTo>
                <a:lnTo>
                  <a:pt x="854" y="1018"/>
                </a:lnTo>
                <a:lnTo>
                  <a:pt x="875" y="1021"/>
                </a:lnTo>
                <a:lnTo>
                  <a:pt x="895" y="1018"/>
                </a:lnTo>
                <a:lnTo>
                  <a:pt x="912" y="1011"/>
                </a:lnTo>
                <a:lnTo>
                  <a:pt x="925" y="1001"/>
                </a:lnTo>
                <a:lnTo>
                  <a:pt x="935" y="991"/>
                </a:lnTo>
                <a:lnTo>
                  <a:pt x="944" y="982"/>
                </a:lnTo>
                <a:lnTo>
                  <a:pt x="951" y="975"/>
                </a:lnTo>
                <a:lnTo>
                  <a:pt x="956" y="973"/>
                </a:lnTo>
                <a:lnTo>
                  <a:pt x="959" y="973"/>
                </a:lnTo>
                <a:lnTo>
                  <a:pt x="959" y="974"/>
                </a:lnTo>
                <a:lnTo>
                  <a:pt x="960" y="976"/>
                </a:lnTo>
                <a:lnTo>
                  <a:pt x="960" y="978"/>
                </a:lnTo>
                <a:lnTo>
                  <a:pt x="959" y="980"/>
                </a:lnTo>
                <a:lnTo>
                  <a:pt x="959" y="983"/>
                </a:lnTo>
                <a:lnTo>
                  <a:pt x="959" y="986"/>
                </a:lnTo>
                <a:lnTo>
                  <a:pt x="959" y="991"/>
                </a:lnTo>
                <a:lnTo>
                  <a:pt x="956" y="996"/>
                </a:lnTo>
                <a:lnTo>
                  <a:pt x="951" y="1005"/>
                </a:lnTo>
                <a:lnTo>
                  <a:pt x="940" y="1016"/>
                </a:lnTo>
                <a:lnTo>
                  <a:pt x="929" y="1028"/>
                </a:lnTo>
                <a:lnTo>
                  <a:pt x="913" y="1039"/>
                </a:lnTo>
                <a:lnTo>
                  <a:pt x="893" y="1049"/>
                </a:lnTo>
                <a:lnTo>
                  <a:pt x="872" y="1056"/>
                </a:lnTo>
                <a:lnTo>
                  <a:pt x="850" y="1059"/>
                </a:lnTo>
                <a:lnTo>
                  <a:pt x="825" y="1056"/>
                </a:lnTo>
                <a:lnTo>
                  <a:pt x="803" y="1049"/>
                </a:lnTo>
                <a:lnTo>
                  <a:pt x="783" y="1037"/>
                </a:lnTo>
                <a:lnTo>
                  <a:pt x="766" y="1020"/>
                </a:lnTo>
                <a:lnTo>
                  <a:pt x="753" y="999"/>
                </a:lnTo>
                <a:lnTo>
                  <a:pt x="743" y="973"/>
                </a:lnTo>
                <a:lnTo>
                  <a:pt x="741" y="966"/>
                </a:lnTo>
                <a:lnTo>
                  <a:pt x="741" y="966"/>
                </a:lnTo>
                <a:lnTo>
                  <a:pt x="741" y="963"/>
                </a:lnTo>
                <a:lnTo>
                  <a:pt x="743" y="962"/>
                </a:lnTo>
                <a:lnTo>
                  <a:pt x="743" y="959"/>
                </a:lnTo>
                <a:lnTo>
                  <a:pt x="741" y="957"/>
                </a:lnTo>
                <a:lnTo>
                  <a:pt x="740" y="956"/>
                </a:lnTo>
                <a:lnTo>
                  <a:pt x="739" y="954"/>
                </a:lnTo>
                <a:lnTo>
                  <a:pt x="736" y="942"/>
                </a:lnTo>
                <a:lnTo>
                  <a:pt x="733" y="907"/>
                </a:lnTo>
                <a:lnTo>
                  <a:pt x="736" y="880"/>
                </a:lnTo>
                <a:lnTo>
                  <a:pt x="743" y="853"/>
                </a:lnTo>
                <a:lnTo>
                  <a:pt x="754" y="827"/>
                </a:lnTo>
                <a:lnTo>
                  <a:pt x="770" y="805"/>
                </a:lnTo>
                <a:lnTo>
                  <a:pt x="788" y="785"/>
                </a:lnTo>
                <a:lnTo>
                  <a:pt x="811" y="770"/>
                </a:lnTo>
                <a:lnTo>
                  <a:pt x="837" y="760"/>
                </a:lnTo>
                <a:lnTo>
                  <a:pt x="864" y="757"/>
                </a:lnTo>
                <a:close/>
                <a:moveTo>
                  <a:pt x="1188" y="755"/>
                </a:moveTo>
                <a:lnTo>
                  <a:pt x="1210" y="758"/>
                </a:lnTo>
                <a:lnTo>
                  <a:pt x="1233" y="762"/>
                </a:lnTo>
                <a:lnTo>
                  <a:pt x="1256" y="766"/>
                </a:lnTo>
                <a:lnTo>
                  <a:pt x="1277" y="768"/>
                </a:lnTo>
                <a:lnTo>
                  <a:pt x="1293" y="767"/>
                </a:lnTo>
                <a:lnTo>
                  <a:pt x="1305" y="763"/>
                </a:lnTo>
                <a:lnTo>
                  <a:pt x="1312" y="759"/>
                </a:lnTo>
                <a:lnTo>
                  <a:pt x="1319" y="757"/>
                </a:lnTo>
                <a:lnTo>
                  <a:pt x="1324" y="755"/>
                </a:lnTo>
                <a:lnTo>
                  <a:pt x="1326" y="755"/>
                </a:lnTo>
                <a:lnTo>
                  <a:pt x="1328" y="757"/>
                </a:lnTo>
                <a:lnTo>
                  <a:pt x="1330" y="757"/>
                </a:lnTo>
                <a:lnTo>
                  <a:pt x="1332" y="759"/>
                </a:lnTo>
                <a:lnTo>
                  <a:pt x="1332" y="760"/>
                </a:lnTo>
                <a:lnTo>
                  <a:pt x="1330" y="766"/>
                </a:lnTo>
                <a:lnTo>
                  <a:pt x="1326" y="771"/>
                </a:lnTo>
                <a:lnTo>
                  <a:pt x="1319" y="779"/>
                </a:lnTo>
                <a:lnTo>
                  <a:pt x="1314" y="788"/>
                </a:lnTo>
                <a:lnTo>
                  <a:pt x="1311" y="792"/>
                </a:lnTo>
                <a:lnTo>
                  <a:pt x="1309" y="794"/>
                </a:lnTo>
                <a:lnTo>
                  <a:pt x="1303" y="797"/>
                </a:lnTo>
                <a:lnTo>
                  <a:pt x="1299" y="798"/>
                </a:lnTo>
                <a:lnTo>
                  <a:pt x="1294" y="798"/>
                </a:lnTo>
                <a:lnTo>
                  <a:pt x="1285" y="797"/>
                </a:lnTo>
                <a:lnTo>
                  <a:pt x="1274" y="793"/>
                </a:lnTo>
                <a:lnTo>
                  <a:pt x="1263" y="789"/>
                </a:lnTo>
                <a:lnTo>
                  <a:pt x="1256" y="787"/>
                </a:lnTo>
                <a:lnTo>
                  <a:pt x="1255" y="788"/>
                </a:lnTo>
                <a:lnTo>
                  <a:pt x="1265" y="800"/>
                </a:lnTo>
                <a:lnTo>
                  <a:pt x="1274" y="814"/>
                </a:lnTo>
                <a:lnTo>
                  <a:pt x="1281" y="830"/>
                </a:lnTo>
                <a:lnTo>
                  <a:pt x="1282" y="846"/>
                </a:lnTo>
                <a:lnTo>
                  <a:pt x="1280" y="868"/>
                </a:lnTo>
                <a:lnTo>
                  <a:pt x="1272" y="889"/>
                </a:lnTo>
                <a:lnTo>
                  <a:pt x="1261" y="906"/>
                </a:lnTo>
                <a:lnTo>
                  <a:pt x="1246" y="919"/>
                </a:lnTo>
                <a:lnTo>
                  <a:pt x="1229" y="931"/>
                </a:lnTo>
                <a:lnTo>
                  <a:pt x="1209" y="939"/>
                </a:lnTo>
                <a:lnTo>
                  <a:pt x="1188" y="945"/>
                </a:lnTo>
                <a:lnTo>
                  <a:pt x="1167" y="949"/>
                </a:lnTo>
                <a:lnTo>
                  <a:pt x="1147" y="950"/>
                </a:lnTo>
                <a:lnTo>
                  <a:pt x="1142" y="950"/>
                </a:lnTo>
                <a:lnTo>
                  <a:pt x="1136" y="949"/>
                </a:lnTo>
                <a:lnTo>
                  <a:pt x="1129" y="949"/>
                </a:lnTo>
                <a:lnTo>
                  <a:pt x="1123" y="957"/>
                </a:lnTo>
                <a:lnTo>
                  <a:pt x="1117" y="969"/>
                </a:lnTo>
                <a:lnTo>
                  <a:pt x="1115" y="979"/>
                </a:lnTo>
                <a:lnTo>
                  <a:pt x="1117" y="990"/>
                </a:lnTo>
                <a:lnTo>
                  <a:pt x="1126" y="996"/>
                </a:lnTo>
                <a:lnTo>
                  <a:pt x="1141" y="1001"/>
                </a:lnTo>
                <a:lnTo>
                  <a:pt x="1163" y="1003"/>
                </a:lnTo>
                <a:lnTo>
                  <a:pt x="1230" y="1003"/>
                </a:lnTo>
                <a:lnTo>
                  <a:pt x="1252" y="1004"/>
                </a:lnTo>
                <a:lnTo>
                  <a:pt x="1273" y="1011"/>
                </a:lnTo>
                <a:lnTo>
                  <a:pt x="1292" y="1021"/>
                </a:lnTo>
                <a:lnTo>
                  <a:pt x="1306" y="1035"/>
                </a:lnTo>
                <a:lnTo>
                  <a:pt x="1316" y="1051"/>
                </a:lnTo>
                <a:lnTo>
                  <a:pt x="1319" y="1069"/>
                </a:lnTo>
                <a:lnTo>
                  <a:pt x="1316" y="1092"/>
                </a:lnTo>
                <a:lnTo>
                  <a:pt x="1307" y="1110"/>
                </a:lnTo>
                <a:lnTo>
                  <a:pt x="1294" y="1127"/>
                </a:lnTo>
                <a:lnTo>
                  <a:pt x="1276" y="1141"/>
                </a:lnTo>
                <a:lnTo>
                  <a:pt x="1256" y="1153"/>
                </a:lnTo>
                <a:lnTo>
                  <a:pt x="1234" y="1162"/>
                </a:lnTo>
                <a:lnTo>
                  <a:pt x="1210" y="1169"/>
                </a:lnTo>
                <a:lnTo>
                  <a:pt x="1185" y="1173"/>
                </a:lnTo>
                <a:lnTo>
                  <a:pt x="1163" y="1174"/>
                </a:lnTo>
                <a:lnTo>
                  <a:pt x="1132" y="1173"/>
                </a:lnTo>
                <a:lnTo>
                  <a:pt x="1107" y="1166"/>
                </a:lnTo>
                <a:lnTo>
                  <a:pt x="1086" y="1159"/>
                </a:lnTo>
                <a:lnTo>
                  <a:pt x="1070" y="1147"/>
                </a:lnTo>
                <a:lnTo>
                  <a:pt x="1061" y="1131"/>
                </a:lnTo>
                <a:lnTo>
                  <a:pt x="1058" y="1114"/>
                </a:lnTo>
                <a:lnTo>
                  <a:pt x="1060" y="1100"/>
                </a:lnTo>
                <a:lnTo>
                  <a:pt x="1065" y="1086"/>
                </a:lnTo>
                <a:lnTo>
                  <a:pt x="1071" y="1075"/>
                </a:lnTo>
                <a:lnTo>
                  <a:pt x="1078" y="1064"/>
                </a:lnTo>
                <a:lnTo>
                  <a:pt x="1085" y="1058"/>
                </a:lnTo>
                <a:lnTo>
                  <a:pt x="1090" y="1055"/>
                </a:lnTo>
                <a:lnTo>
                  <a:pt x="1088" y="1059"/>
                </a:lnTo>
                <a:lnTo>
                  <a:pt x="1088" y="1069"/>
                </a:lnTo>
                <a:lnTo>
                  <a:pt x="1090" y="1085"/>
                </a:lnTo>
                <a:lnTo>
                  <a:pt x="1094" y="1101"/>
                </a:lnTo>
                <a:lnTo>
                  <a:pt x="1104" y="1114"/>
                </a:lnTo>
                <a:lnTo>
                  <a:pt x="1119" y="1127"/>
                </a:lnTo>
                <a:lnTo>
                  <a:pt x="1138" y="1136"/>
                </a:lnTo>
                <a:lnTo>
                  <a:pt x="1162" y="1143"/>
                </a:lnTo>
                <a:lnTo>
                  <a:pt x="1189" y="1144"/>
                </a:lnTo>
                <a:lnTo>
                  <a:pt x="1212" y="1143"/>
                </a:lnTo>
                <a:lnTo>
                  <a:pt x="1230" y="1139"/>
                </a:lnTo>
                <a:lnTo>
                  <a:pt x="1246" y="1131"/>
                </a:lnTo>
                <a:lnTo>
                  <a:pt x="1259" y="1121"/>
                </a:lnTo>
                <a:lnTo>
                  <a:pt x="1265" y="1107"/>
                </a:lnTo>
                <a:lnTo>
                  <a:pt x="1269" y="1092"/>
                </a:lnTo>
                <a:lnTo>
                  <a:pt x="1267" y="1077"/>
                </a:lnTo>
                <a:lnTo>
                  <a:pt x="1261" y="1066"/>
                </a:lnTo>
                <a:lnTo>
                  <a:pt x="1251" y="1059"/>
                </a:lnTo>
                <a:lnTo>
                  <a:pt x="1239" y="1054"/>
                </a:lnTo>
                <a:lnTo>
                  <a:pt x="1223" y="1051"/>
                </a:lnTo>
                <a:lnTo>
                  <a:pt x="1204" y="1050"/>
                </a:lnTo>
                <a:lnTo>
                  <a:pt x="1175" y="1050"/>
                </a:lnTo>
                <a:lnTo>
                  <a:pt x="1154" y="1049"/>
                </a:lnTo>
                <a:lnTo>
                  <a:pt x="1137" y="1049"/>
                </a:lnTo>
                <a:lnTo>
                  <a:pt x="1124" y="1046"/>
                </a:lnTo>
                <a:lnTo>
                  <a:pt x="1115" y="1045"/>
                </a:lnTo>
                <a:lnTo>
                  <a:pt x="1105" y="1042"/>
                </a:lnTo>
                <a:lnTo>
                  <a:pt x="1087" y="1034"/>
                </a:lnTo>
                <a:lnTo>
                  <a:pt x="1077" y="1025"/>
                </a:lnTo>
                <a:lnTo>
                  <a:pt x="1070" y="1013"/>
                </a:lnTo>
                <a:lnTo>
                  <a:pt x="1069" y="1003"/>
                </a:lnTo>
                <a:lnTo>
                  <a:pt x="1070" y="992"/>
                </a:lnTo>
                <a:lnTo>
                  <a:pt x="1075" y="983"/>
                </a:lnTo>
                <a:lnTo>
                  <a:pt x="1085" y="974"/>
                </a:lnTo>
                <a:lnTo>
                  <a:pt x="1095" y="962"/>
                </a:lnTo>
                <a:lnTo>
                  <a:pt x="1107" y="942"/>
                </a:lnTo>
                <a:lnTo>
                  <a:pt x="1088" y="933"/>
                </a:lnTo>
                <a:lnTo>
                  <a:pt x="1073" y="920"/>
                </a:lnTo>
                <a:lnTo>
                  <a:pt x="1061" y="904"/>
                </a:lnTo>
                <a:lnTo>
                  <a:pt x="1053" y="886"/>
                </a:lnTo>
                <a:lnTo>
                  <a:pt x="1050" y="865"/>
                </a:lnTo>
                <a:lnTo>
                  <a:pt x="1053" y="843"/>
                </a:lnTo>
                <a:lnTo>
                  <a:pt x="1064" y="823"/>
                </a:lnTo>
                <a:lnTo>
                  <a:pt x="1078" y="805"/>
                </a:lnTo>
                <a:lnTo>
                  <a:pt x="1095" y="791"/>
                </a:lnTo>
                <a:lnTo>
                  <a:pt x="1116" y="777"/>
                </a:lnTo>
                <a:lnTo>
                  <a:pt x="1136" y="768"/>
                </a:lnTo>
                <a:lnTo>
                  <a:pt x="1157" y="760"/>
                </a:lnTo>
                <a:lnTo>
                  <a:pt x="1174" y="757"/>
                </a:lnTo>
                <a:lnTo>
                  <a:pt x="1188" y="755"/>
                </a:lnTo>
                <a:close/>
                <a:moveTo>
                  <a:pt x="1903" y="755"/>
                </a:moveTo>
                <a:lnTo>
                  <a:pt x="1930" y="759"/>
                </a:lnTo>
                <a:lnTo>
                  <a:pt x="1953" y="768"/>
                </a:lnTo>
                <a:lnTo>
                  <a:pt x="1971" y="784"/>
                </a:lnTo>
                <a:lnTo>
                  <a:pt x="1986" y="804"/>
                </a:lnTo>
                <a:lnTo>
                  <a:pt x="1995" y="829"/>
                </a:lnTo>
                <a:lnTo>
                  <a:pt x="1998" y="856"/>
                </a:lnTo>
                <a:lnTo>
                  <a:pt x="1998" y="857"/>
                </a:lnTo>
                <a:lnTo>
                  <a:pt x="1998" y="857"/>
                </a:lnTo>
                <a:lnTo>
                  <a:pt x="1998" y="869"/>
                </a:lnTo>
                <a:lnTo>
                  <a:pt x="1992" y="877"/>
                </a:lnTo>
                <a:lnTo>
                  <a:pt x="1983" y="881"/>
                </a:lnTo>
                <a:lnTo>
                  <a:pt x="1969" y="882"/>
                </a:lnTo>
                <a:lnTo>
                  <a:pt x="1825" y="882"/>
                </a:lnTo>
                <a:lnTo>
                  <a:pt x="1825" y="899"/>
                </a:lnTo>
                <a:lnTo>
                  <a:pt x="1826" y="916"/>
                </a:lnTo>
                <a:lnTo>
                  <a:pt x="1829" y="935"/>
                </a:lnTo>
                <a:lnTo>
                  <a:pt x="1834" y="953"/>
                </a:lnTo>
                <a:lnTo>
                  <a:pt x="1840" y="970"/>
                </a:lnTo>
                <a:lnTo>
                  <a:pt x="1850" y="986"/>
                </a:lnTo>
                <a:lnTo>
                  <a:pt x="1860" y="999"/>
                </a:lnTo>
                <a:lnTo>
                  <a:pt x="1876" y="1009"/>
                </a:lnTo>
                <a:lnTo>
                  <a:pt x="1893" y="1017"/>
                </a:lnTo>
                <a:lnTo>
                  <a:pt x="1915" y="1018"/>
                </a:lnTo>
                <a:lnTo>
                  <a:pt x="1935" y="1016"/>
                </a:lnTo>
                <a:lnTo>
                  <a:pt x="1952" y="1009"/>
                </a:lnTo>
                <a:lnTo>
                  <a:pt x="1965" y="1000"/>
                </a:lnTo>
                <a:lnTo>
                  <a:pt x="1975" y="990"/>
                </a:lnTo>
                <a:lnTo>
                  <a:pt x="1983" y="980"/>
                </a:lnTo>
                <a:lnTo>
                  <a:pt x="1990" y="974"/>
                </a:lnTo>
                <a:lnTo>
                  <a:pt x="1995" y="971"/>
                </a:lnTo>
                <a:lnTo>
                  <a:pt x="1998" y="971"/>
                </a:lnTo>
                <a:lnTo>
                  <a:pt x="1998" y="973"/>
                </a:lnTo>
                <a:lnTo>
                  <a:pt x="1998" y="974"/>
                </a:lnTo>
                <a:lnTo>
                  <a:pt x="1998" y="975"/>
                </a:lnTo>
                <a:lnTo>
                  <a:pt x="1998" y="975"/>
                </a:lnTo>
                <a:lnTo>
                  <a:pt x="1998" y="975"/>
                </a:lnTo>
                <a:lnTo>
                  <a:pt x="1998" y="978"/>
                </a:lnTo>
                <a:lnTo>
                  <a:pt x="1998" y="982"/>
                </a:lnTo>
                <a:lnTo>
                  <a:pt x="1998" y="984"/>
                </a:lnTo>
                <a:lnTo>
                  <a:pt x="1996" y="990"/>
                </a:lnTo>
                <a:lnTo>
                  <a:pt x="1995" y="995"/>
                </a:lnTo>
                <a:lnTo>
                  <a:pt x="1989" y="1003"/>
                </a:lnTo>
                <a:lnTo>
                  <a:pt x="1979" y="1014"/>
                </a:lnTo>
                <a:lnTo>
                  <a:pt x="1966" y="1026"/>
                </a:lnTo>
                <a:lnTo>
                  <a:pt x="1951" y="1037"/>
                </a:lnTo>
                <a:lnTo>
                  <a:pt x="1932" y="1046"/>
                </a:lnTo>
                <a:lnTo>
                  <a:pt x="1911" y="1054"/>
                </a:lnTo>
                <a:lnTo>
                  <a:pt x="1888" y="1055"/>
                </a:lnTo>
                <a:lnTo>
                  <a:pt x="1864" y="1054"/>
                </a:lnTo>
                <a:lnTo>
                  <a:pt x="1842" y="1046"/>
                </a:lnTo>
                <a:lnTo>
                  <a:pt x="1822" y="1034"/>
                </a:lnTo>
                <a:lnTo>
                  <a:pt x="1805" y="1017"/>
                </a:lnTo>
                <a:lnTo>
                  <a:pt x="1791" y="996"/>
                </a:lnTo>
                <a:lnTo>
                  <a:pt x="1782" y="970"/>
                </a:lnTo>
                <a:lnTo>
                  <a:pt x="1775" y="941"/>
                </a:lnTo>
                <a:lnTo>
                  <a:pt x="1772" y="906"/>
                </a:lnTo>
                <a:lnTo>
                  <a:pt x="1775" y="878"/>
                </a:lnTo>
                <a:lnTo>
                  <a:pt x="1782" y="851"/>
                </a:lnTo>
                <a:lnTo>
                  <a:pt x="1793" y="826"/>
                </a:lnTo>
                <a:lnTo>
                  <a:pt x="1809" y="802"/>
                </a:lnTo>
                <a:lnTo>
                  <a:pt x="1827" y="783"/>
                </a:lnTo>
                <a:lnTo>
                  <a:pt x="1850" y="768"/>
                </a:lnTo>
                <a:lnTo>
                  <a:pt x="1876" y="759"/>
                </a:lnTo>
                <a:lnTo>
                  <a:pt x="1903" y="755"/>
                </a:lnTo>
                <a:close/>
                <a:moveTo>
                  <a:pt x="1589" y="755"/>
                </a:moveTo>
                <a:lnTo>
                  <a:pt x="1590" y="755"/>
                </a:lnTo>
                <a:lnTo>
                  <a:pt x="1593" y="757"/>
                </a:lnTo>
                <a:lnTo>
                  <a:pt x="1594" y="758"/>
                </a:lnTo>
                <a:lnTo>
                  <a:pt x="1597" y="760"/>
                </a:lnTo>
                <a:lnTo>
                  <a:pt x="1598" y="762"/>
                </a:lnTo>
                <a:lnTo>
                  <a:pt x="1599" y="763"/>
                </a:lnTo>
                <a:lnTo>
                  <a:pt x="1598" y="768"/>
                </a:lnTo>
                <a:lnTo>
                  <a:pt x="1595" y="775"/>
                </a:lnTo>
                <a:lnTo>
                  <a:pt x="1594" y="785"/>
                </a:lnTo>
                <a:lnTo>
                  <a:pt x="1592" y="804"/>
                </a:lnTo>
                <a:lnTo>
                  <a:pt x="1614" y="789"/>
                </a:lnTo>
                <a:lnTo>
                  <a:pt x="1631" y="777"/>
                </a:lnTo>
                <a:lnTo>
                  <a:pt x="1644" y="768"/>
                </a:lnTo>
                <a:lnTo>
                  <a:pt x="1656" y="760"/>
                </a:lnTo>
                <a:lnTo>
                  <a:pt x="1668" y="757"/>
                </a:lnTo>
                <a:lnTo>
                  <a:pt x="1681" y="755"/>
                </a:lnTo>
                <a:lnTo>
                  <a:pt x="1703" y="758"/>
                </a:lnTo>
                <a:lnTo>
                  <a:pt x="1721" y="764"/>
                </a:lnTo>
                <a:lnTo>
                  <a:pt x="1736" y="776"/>
                </a:lnTo>
                <a:lnTo>
                  <a:pt x="1745" y="791"/>
                </a:lnTo>
                <a:lnTo>
                  <a:pt x="1751" y="809"/>
                </a:lnTo>
                <a:lnTo>
                  <a:pt x="1753" y="829"/>
                </a:lnTo>
                <a:lnTo>
                  <a:pt x="1753" y="991"/>
                </a:lnTo>
                <a:lnTo>
                  <a:pt x="1754" y="1007"/>
                </a:lnTo>
                <a:lnTo>
                  <a:pt x="1759" y="1018"/>
                </a:lnTo>
                <a:lnTo>
                  <a:pt x="1766" y="1026"/>
                </a:lnTo>
                <a:lnTo>
                  <a:pt x="1775" y="1030"/>
                </a:lnTo>
                <a:lnTo>
                  <a:pt x="1787" y="1031"/>
                </a:lnTo>
                <a:lnTo>
                  <a:pt x="1793" y="1034"/>
                </a:lnTo>
                <a:lnTo>
                  <a:pt x="1796" y="1035"/>
                </a:lnTo>
                <a:lnTo>
                  <a:pt x="1796" y="1039"/>
                </a:lnTo>
                <a:lnTo>
                  <a:pt x="1796" y="1041"/>
                </a:lnTo>
                <a:lnTo>
                  <a:pt x="1795" y="1042"/>
                </a:lnTo>
                <a:lnTo>
                  <a:pt x="1792" y="1045"/>
                </a:lnTo>
                <a:lnTo>
                  <a:pt x="1791" y="1049"/>
                </a:lnTo>
                <a:lnTo>
                  <a:pt x="1789" y="1050"/>
                </a:lnTo>
                <a:lnTo>
                  <a:pt x="1787" y="1051"/>
                </a:lnTo>
                <a:lnTo>
                  <a:pt x="1785" y="1051"/>
                </a:lnTo>
                <a:lnTo>
                  <a:pt x="1775" y="1051"/>
                </a:lnTo>
                <a:lnTo>
                  <a:pt x="1762" y="1050"/>
                </a:lnTo>
                <a:lnTo>
                  <a:pt x="1747" y="1049"/>
                </a:lnTo>
                <a:lnTo>
                  <a:pt x="1730" y="1047"/>
                </a:lnTo>
                <a:lnTo>
                  <a:pt x="1712" y="1049"/>
                </a:lnTo>
                <a:lnTo>
                  <a:pt x="1699" y="1050"/>
                </a:lnTo>
                <a:lnTo>
                  <a:pt x="1688" y="1051"/>
                </a:lnTo>
                <a:lnTo>
                  <a:pt x="1681" y="1051"/>
                </a:lnTo>
                <a:lnTo>
                  <a:pt x="1678" y="1051"/>
                </a:lnTo>
                <a:lnTo>
                  <a:pt x="1675" y="1050"/>
                </a:lnTo>
                <a:lnTo>
                  <a:pt x="1674" y="1049"/>
                </a:lnTo>
                <a:lnTo>
                  <a:pt x="1674" y="1047"/>
                </a:lnTo>
                <a:lnTo>
                  <a:pt x="1674" y="1045"/>
                </a:lnTo>
                <a:lnTo>
                  <a:pt x="1675" y="1043"/>
                </a:lnTo>
                <a:lnTo>
                  <a:pt x="1677" y="1043"/>
                </a:lnTo>
                <a:lnTo>
                  <a:pt x="1678" y="1042"/>
                </a:lnTo>
                <a:lnTo>
                  <a:pt x="1679" y="1041"/>
                </a:lnTo>
                <a:lnTo>
                  <a:pt x="1681" y="1038"/>
                </a:lnTo>
                <a:lnTo>
                  <a:pt x="1682" y="1037"/>
                </a:lnTo>
                <a:lnTo>
                  <a:pt x="1683" y="1035"/>
                </a:lnTo>
                <a:lnTo>
                  <a:pt x="1685" y="1035"/>
                </a:lnTo>
                <a:lnTo>
                  <a:pt x="1686" y="1034"/>
                </a:lnTo>
                <a:lnTo>
                  <a:pt x="1688" y="1033"/>
                </a:lnTo>
                <a:lnTo>
                  <a:pt x="1692" y="1030"/>
                </a:lnTo>
                <a:lnTo>
                  <a:pt x="1698" y="1025"/>
                </a:lnTo>
                <a:lnTo>
                  <a:pt x="1700" y="1016"/>
                </a:lnTo>
                <a:lnTo>
                  <a:pt x="1702" y="1004"/>
                </a:lnTo>
                <a:lnTo>
                  <a:pt x="1702" y="990"/>
                </a:lnTo>
                <a:lnTo>
                  <a:pt x="1702" y="848"/>
                </a:lnTo>
                <a:lnTo>
                  <a:pt x="1700" y="826"/>
                </a:lnTo>
                <a:lnTo>
                  <a:pt x="1695" y="810"/>
                </a:lnTo>
                <a:lnTo>
                  <a:pt x="1687" y="801"/>
                </a:lnTo>
                <a:lnTo>
                  <a:pt x="1674" y="794"/>
                </a:lnTo>
                <a:lnTo>
                  <a:pt x="1657" y="793"/>
                </a:lnTo>
                <a:lnTo>
                  <a:pt x="1641" y="796"/>
                </a:lnTo>
                <a:lnTo>
                  <a:pt x="1626" y="801"/>
                </a:lnTo>
                <a:lnTo>
                  <a:pt x="1611" y="812"/>
                </a:lnTo>
                <a:lnTo>
                  <a:pt x="1599" y="823"/>
                </a:lnTo>
                <a:lnTo>
                  <a:pt x="1592" y="838"/>
                </a:lnTo>
                <a:lnTo>
                  <a:pt x="1589" y="853"/>
                </a:lnTo>
                <a:lnTo>
                  <a:pt x="1589" y="991"/>
                </a:lnTo>
                <a:lnTo>
                  <a:pt x="1590" y="1007"/>
                </a:lnTo>
                <a:lnTo>
                  <a:pt x="1594" y="1018"/>
                </a:lnTo>
                <a:lnTo>
                  <a:pt x="1599" y="1026"/>
                </a:lnTo>
                <a:lnTo>
                  <a:pt x="1609" y="1030"/>
                </a:lnTo>
                <a:lnTo>
                  <a:pt x="1620" y="1031"/>
                </a:lnTo>
                <a:lnTo>
                  <a:pt x="1628" y="1034"/>
                </a:lnTo>
                <a:lnTo>
                  <a:pt x="1632" y="1035"/>
                </a:lnTo>
                <a:lnTo>
                  <a:pt x="1632" y="1039"/>
                </a:lnTo>
                <a:lnTo>
                  <a:pt x="1632" y="1041"/>
                </a:lnTo>
                <a:lnTo>
                  <a:pt x="1631" y="1042"/>
                </a:lnTo>
                <a:lnTo>
                  <a:pt x="1628" y="1045"/>
                </a:lnTo>
                <a:lnTo>
                  <a:pt x="1627" y="1049"/>
                </a:lnTo>
                <a:lnTo>
                  <a:pt x="1626" y="1050"/>
                </a:lnTo>
                <a:lnTo>
                  <a:pt x="1623" y="1051"/>
                </a:lnTo>
                <a:lnTo>
                  <a:pt x="1622" y="1051"/>
                </a:lnTo>
                <a:lnTo>
                  <a:pt x="1613" y="1051"/>
                </a:lnTo>
                <a:lnTo>
                  <a:pt x="1598" y="1050"/>
                </a:lnTo>
                <a:lnTo>
                  <a:pt x="1584" y="1049"/>
                </a:lnTo>
                <a:lnTo>
                  <a:pt x="1567" y="1047"/>
                </a:lnTo>
                <a:lnTo>
                  <a:pt x="1548" y="1049"/>
                </a:lnTo>
                <a:lnTo>
                  <a:pt x="1534" y="1050"/>
                </a:lnTo>
                <a:lnTo>
                  <a:pt x="1521" y="1051"/>
                </a:lnTo>
                <a:lnTo>
                  <a:pt x="1508" y="1051"/>
                </a:lnTo>
                <a:lnTo>
                  <a:pt x="1505" y="1051"/>
                </a:lnTo>
                <a:lnTo>
                  <a:pt x="1502" y="1050"/>
                </a:lnTo>
                <a:lnTo>
                  <a:pt x="1502" y="1049"/>
                </a:lnTo>
                <a:lnTo>
                  <a:pt x="1501" y="1047"/>
                </a:lnTo>
                <a:lnTo>
                  <a:pt x="1501" y="1045"/>
                </a:lnTo>
                <a:lnTo>
                  <a:pt x="1502" y="1043"/>
                </a:lnTo>
                <a:lnTo>
                  <a:pt x="1504" y="1042"/>
                </a:lnTo>
                <a:lnTo>
                  <a:pt x="1506" y="1041"/>
                </a:lnTo>
                <a:lnTo>
                  <a:pt x="1506" y="1038"/>
                </a:lnTo>
                <a:lnTo>
                  <a:pt x="1508" y="1037"/>
                </a:lnTo>
                <a:lnTo>
                  <a:pt x="1509" y="1035"/>
                </a:lnTo>
                <a:lnTo>
                  <a:pt x="1510" y="1035"/>
                </a:lnTo>
                <a:lnTo>
                  <a:pt x="1513" y="1034"/>
                </a:lnTo>
                <a:lnTo>
                  <a:pt x="1516" y="1033"/>
                </a:lnTo>
                <a:lnTo>
                  <a:pt x="1519" y="1030"/>
                </a:lnTo>
                <a:lnTo>
                  <a:pt x="1530" y="1022"/>
                </a:lnTo>
                <a:lnTo>
                  <a:pt x="1537" y="1009"/>
                </a:lnTo>
                <a:lnTo>
                  <a:pt x="1538" y="990"/>
                </a:lnTo>
                <a:lnTo>
                  <a:pt x="1538" y="813"/>
                </a:lnTo>
                <a:lnTo>
                  <a:pt x="1538" y="808"/>
                </a:lnTo>
                <a:lnTo>
                  <a:pt x="1537" y="802"/>
                </a:lnTo>
                <a:lnTo>
                  <a:pt x="1535" y="800"/>
                </a:lnTo>
                <a:lnTo>
                  <a:pt x="1533" y="797"/>
                </a:lnTo>
                <a:lnTo>
                  <a:pt x="1529" y="796"/>
                </a:lnTo>
                <a:lnTo>
                  <a:pt x="1525" y="794"/>
                </a:lnTo>
                <a:lnTo>
                  <a:pt x="1518" y="793"/>
                </a:lnTo>
                <a:lnTo>
                  <a:pt x="1514" y="793"/>
                </a:lnTo>
                <a:lnTo>
                  <a:pt x="1510" y="792"/>
                </a:lnTo>
                <a:lnTo>
                  <a:pt x="1509" y="791"/>
                </a:lnTo>
                <a:lnTo>
                  <a:pt x="1508" y="789"/>
                </a:lnTo>
                <a:lnTo>
                  <a:pt x="1508" y="788"/>
                </a:lnTo>
                <a:lnTo>
                  <a:pt x="1508" y="785"/>
                </a:lnTo>
                <a:lnTo>
                  <a:pt x="1509" y="784"/>
                </a:lnTo>
                <a:lnTo>
                  <a:pt x="1510" y="783"/>
                </a:lnTo>
                <a:lnTo>
                  <a:pt x="1513" y="781"/>
                </a:lnTo>
                <a:lnTo>
                  <a:pt x="1514" y="779"/>
                </a:lnTo>
                <a:lnTo>
                  <a:pt x="1516" y="776"/>
                </a:lnTo>
                <a:lnTo>
                  <a:pt x="1518" y="775"/>
                </a:lnTo>
                <a:lnTo>
                  <a:pt x="1521" y="774"/>
                </a:lnTo>
                <a:lnTo>
                  <a:pt x="1525" y="774"/>
                </a:lnTo>
                <a:lnTo>
                  <a:pt x="1544" y="772"/>
                </a:lnTo>
                <a:lnTo>
                  <a:pt x="1559" y="771"/>
                </a:lnTo>
                <a:lnTo>
                  <a:pt x="1571" y="767"/>
                </a:lnTo>
                <a:lnTo>
                  <a:pt x="1576" y="766"/>
                </a:lnTo>
                <a:lnTo>
                  <a:pt x="1580" y="762"/>
                </a:lnTo>
                <a:lnTo>
                  <a:pt x="1582" y="759"/>
                </a:lnTo>
                <a:lnTo>
                  <a:pt x="1584" y="758"/>
                </a:lnTo>
                <a:lnTo>
                  <a:pt x="1586" y="757"/>
                </a:lnTo>
                <a:lnTo>
                  <a:pt x="1588" y="755"/>
                </a:lnTo>
                <a:lnTo>
                  <a:pt x="1589" y="755"/>
                </a:lnTo>
                <a:close/>
                <a:moveTo>
                  <a:pt x="1425" y="755"/>
                </a:moveTo>
                <a:lnTo>
                  <a:pt x="1451" y="759"/>
                </a:lnTo>
                <a:lnTo>
                  <a:pt x="1474" y="768"/>
                </a:lnTo>
                <a:lnTo>
                  <a:pt x="1493" y="784"/>
                </a:lnTo>
                <a:lnTo>
                  <a:pt x="1508" y="804"/>
                </a:lnTo>
                <a:lnTo>
                  <a:pt x="1517" y="829"/>
                </a:lnTo>
                <a:lnTo>
                  <a:pt x="1519" y="857"/>
                </a:lnTo>
                <a:lnTo>
                  <a:pt x="1518" y="869"/>
                </a:lnTo>
                <a:lnTo>
                  <a:pt x="1514" y="877"/>
                </a:lnTo>
                <a:lnTo>
                  <a:pt x="1504" y="881"/>
                </a:lnTo>
                <a:lnTo>
                  <a:pt x="1489" y="882"/>
                </a:lnTo>
                <a:lnTo>
                  <a:pt x="1345" y="882"/>
                </a:lnTo>
                <a:lnTo>
                  <a:pt x="1345" y="899"/>
                </a:lnTo>
                <a:lnTo>
                  <a:pt x="1347" y="916"/>
                </a:lnTo>
                <a:lnTo>
                  <a:pt x="1349" y="935"/>
                </a:lnTo>
                <a:lnTo>
                  <a:pt x="1354" y="953"/>
                </a:lnTo>
                <a:lnTo>
                  <a:pt x="1361" y="970"/>
                </a:lnTo>
                <a:lnTo>
                  <a:pt x="1370" y="986"/>
                </a:lnTo>
                <a:lnTo>
                  <a:pt x="1382" y="999"/>
                </a:lnTo>
                <a:lnTo>
                  <a:pt x="1396" y="1009"/>
                </a:lnTo>
                <a:lnTo>
                  <a:pt x="1415" y="1017"/>
                </a:lnTo>
                <a:lnTo>
                  <a:pt x="1437" y="1018"/>
                </a:lnTo>
                <a:lnTo>
                  <a:pt x="1455" y="1016"/>
                </a:lnTo>
                <a:lnTo>
                  <a:pt x="1472" y="1009"/>
                </a:lnTo>
                <a:lnTo>
                  <a:pt x="1485" y="1000"/>
                </a:lnTo>
                <a:lnTo>
                  <a:pt x="1496" y="990"/>
                </a:lnTo>
                <a:lnTo>
                  <a:pt x="1504" y="980"/>
                </a:lnTo>
                <a:lnTo>
                  <a:pt x="1512" y="974"/>
                </a:lnTo>
                <a:lnTo>
                  <a:pt x="1517" y="971"/>
                </a:lnTo>
                <a:lnTo>
                  <a:pt x="1518" y="971"/>
                </a:lnTo>
                <a:lnTo>
                  <a:pt x="1519" y="973"/>
                </a:lnTo>
                <a:lnTo>
                  <a:pt x="1519" y="974"/>
                </a:lnTo>
                <a:lnTo>
                  <a:pt x="1519" y="975"/>
                </a:lnTo>
                <a:lnTo>
                  <a:pt x="1519" y="978"/>
                </a:lnTo>
                <a:lnTo>
                  <a:pt x="1519" y="982"/>
                </a:lnTo>
                <a:lnTo>
                  <a:pt x="1518" y="984"/>
                </a:lnTo>
                <a:lnTo>
                  <a:pt x="1518" y="990"/>
                </a:lnTo>
                <a:lnTo>
                  <a:pt x="1517" y="995"/>
                </a:lnTo>
                <a:lnTo>
                  <a:pt x="1510" y="1003"/>
                </a:lnTo>
                <a:lnTo>
                  <a:pt x="1501" y="1014"/>
                </a:lnTo>
                <a:lnTo>
                  <a:pt x="1488" y="1026"/>
                </a:lnTo>
                <a:lnTo>
                  <a:pt x="1472" y="1037"/>
                </a:lnTo>
                <a:lnTo>
                  <a:pt x="1454" y="1046"/>
                </a:lnTo>
                <a:lnTo>
                  <a:pt x="1433" y="1054"/>
                </a:lnTo>
                <a:lnTo>
                  <a:pt x="1409" y="1055"/>
                </a:lnTo>
                <a:lnTo>
                  <a:pt x="1386" y="1054"/>
                </a:lnTo>
                <a:lnTo>
                  <a:pt x="1364" y="1046"/>
                </a:lnTo>
                <a:lnTo>
                  <a:pt x="1344" y="1034"/>
                </a:lnTo>
                <a:lnTo>
                  <a:pt x="1327" y="1017"/>
                </a:lnTo>
                <a:lnTo>
                  <a:pt x="1312" y="996"/>
                </a:lnTo>
                <a:lnTo>
                  <a:pt x="1302" y="970"/>
                </a:lnTo>
                <a:lnTo>
                  <a:pt x="1297" y="941"/>
                </a:lnTo>
                <a:lnTo>
                  <a:pt x="1294" y="906"/>
                </a:lnTo>
                <a:lnTo>
                  <a:pt x="1297" y="878"/>
                </a:lnTo>
                <a:lnTo>
                  <a:pt x="1303" y="851"/>
                </a:lnTo>
                <a:lnTo>
                  <a:pt x="1315" y="826"/>
                </a:lnTo>
                <a:lnTo>
                  <a:pt x="1330" y="802"/>
                </a:lnTo>
                <a:lnTo>
                  <a:pt x="1349" y="783"/>
                </a:lnTo>
                <a:lnTo>
                  <a:pt x="1371" y="768"/>
                </a:lnTo>
                <a:lnTo>
                  <a:pt x="1396" y="759"/>
                </a:lnTo>
                <a:lnTo>
                  <a:pt x="1425" y="755"/>
                </a:lnTo>
                <a:close/>
                <a:moveTo>
                  <a:pt x="625" y="667"/>
                </a:moveTo>
                <a:lnTo>
                  <a:pt x="642" y="669"/>
                </a:lnTo>
                <a:lnTo>
                  <a:pt x="656" y="671"/>
                </a:lnTo>
                <a:lnTo>
                  <a:pt x="669" y="674"/>
                </a:lnTo>
                <a:lnTo>
                  <a:pt x="680" y="675"/>
                </a:lnTo>
                <a:lnTo>
                  <a:pt x="694" y="673"/>
                </a:lnTo>
                <a:lnTo>
                  <a:pt x="705" y="670"/>
                </a:lnTo>
                <a:lnTo>
                  <a:pt x="711" y="667"/>
                </a:lnTo>
                <a:lnTo>
                  <a:pt x="714" y="667"/>
                </a:lnTo>
                <a:lnTo>
                  <a:pt x="715" y="669"/>
                </a:lnTo>
                <a:lnTo>
                  <a:pt x="716" y="669"/>
                </a:lnTo>
                <a:lnTo>
                  <a:pt x="716" y="670"/>
                </a:lnTo>
                <a:lnTo>
                  <a:pt x="716" y="678"/>
                </a:lnTo>
                <a:lnTo>
                  <a:pt x="715" y="688"/>
                </a:lnTo>
                <a:lnTo>
                  <a:pt x="714" y="704"/>
                </a:lnTo>
                <a:lnTo>
                  <a:pt x="712" y="725"/>
                </a:lnTo>
                <a:lnTo>
                  <a:pt x="714" y="742"/>
                </a:lnTo>
                <a:lnTo>
                  <a:pt x="716" y="757"/>
                </a:lnTo>
                <a:lnTo>
                  <a:pt x="716" y="766"/>
                </a:lnTo>
                <a:lnTo>
                  <a:pt x="716" y="767"/>
                </a:lnTo>
                <a:lnTo>
                  <a:pt x="715" y="770"/>
                </a:lnTo>
                <a:lnTo>
                  <a:pt x="714" y="771"/>
                </a:lnTo>
                <a:lnTo>
                  <a:pt x="711" y="772"/>
                </a:lnTo>
                <a:lnTo>
                  <a:pt x="710" y="772"/>
                </a:lnTo>
                <a:lnTo>
                  <a:pt x="708" y="774"/>
                </a:lnTo>
                <a:lnTo>
                  <a:pt x="707" y="776"/>
                </a:lnTo>
                <a:lnTo>
                  <a:pt x="706" y="777"/>
                </a:lnTo>
                <a:lnTo>
                  <a:pt x="705" y="777"/>
                </a:lnTo>
                <a:lnTo>
                  <a:pt x="703" y="777"/>
                </a:lnTo>
                <a:lnTo>
                  <a:pt x="699" y="777"/>
                </a:lnTo>
                <a:lnTo>
                  <a:pt x="698" y="776"/>
                </a:lnTo>
                <a:lnTo>
                  <a:pt x="697" y="774"/>
                </a:lnTo>
                <a:lnTo>
                  <a:pt x="697" y="771"/>
                </a:lnTo>
                <a:lnTo>
                  <a:pt x="695" y="767"/>
                </a:lnTo>
                <a:lnTo>
                  <a:pt x="689" y="745"/>
                </a:lnTo>
                <a:lnTo>
                  <a:pt x="677" y="728"/>
                </a:lnTo>
                <a:lnTo>
                  <a:pt x="660" y="715"/>
                </a:lnTo>
                <a:lnTo>
                  <a:pt x="638" y="705"/>
                </a:lnTo>
                <a:lnTo>
                  <a:pt x="613" y="703"/>
                </a:lnTo>
                <a:lnTo>
                  <a:pt x="589" y="705"/>
                </a:lnTo>
                <a:lnTo>
                  <a:pt x="570" y="715"/>
                </a:lnTo>
                <a:lnTo>
                  <a:pt x="553" y="729"/>
                </a:lnTo>
                <a:lnTo>
                  <a:pt x="538" y="749"/>
                </a:lnTo>
                <a:lnTo>
                  <a:pt x="528" y="775"/>
                </a:lnTo>
                <a:lnTo>
                  <a:pt x="521" y="805"/>
                </a:lnTo>
                <a:lnTo>
                  <a:pt x="520" y="842"/>
                </a:lnTo>
                <a:lnTo>
                  <a:pt x="521" y="880"/>
                </a:lnTo>
                <a:lnTo>
                  <a:pt x="526" y="914"/>
                </a:lnTo>
                <a:lnTo>
                  <a:pt x="534" y="944"/>
                </a:lnTo>
                <a:lnTo>
                  <a:pt x="546" y="969"/>
                </a:lnTo>
                <a:lnTo>
                  <a:pt x="560" y="988"/>
                </a:lnTo>
                <a:lnTo>
                  <a:pt x="579" y="1003"/>
                </a:lnTo>
                <a:lnTo>
                  <a:pt x="598" y="1012"/>
                </a:lnTo>
                <a:lnTo>
                  <a:pt x="621" y="1014"/>
                </a:lnTo>
                <a:lnTo>
                  <a:pt x="644" y="1012"/>
                </a:lnTo>
                <a:lnTo>
                  <a:pt x="665" y="1005"/>
                </a:lnTo>
                <a:lnTo>
                  <a:pt x="684" y="995"/>
                </a:lnTo>
                <a:lnTo>
                  <a:pt x="699" y="984"/>
                </a:lnTo>
                <a:lnTo>
                  <a:pt x="712" y="973"/>
                </a:lnTo>
                <a:lnTo>
                  <a:pt x="723" y="962"/>
                </a:lnTo>
                <a:lnTo>
                  <a:pt x="731" y="956"/>
                </a:lnTo>
                <a:lnTo>
                  <a:pt x="735" y="953"/>
                </a:lnTo>
                <a:lnTo>
                  <a:pt x="737" y="953"/>
                </a:lnTo>
                <a:lnTo>
                  <a:pt x="739" y="954"/>
                </a:lnTo>
                <a:lnTo>
                  <a:pt x="741" y="966"/>
                </a:lnTo>
                <a:lnTo>
                  <a:pt x="741" y="969"/>
                </a:lnTo>
                <a:lnTo>
                  <a:pt x="739" y="975"/>
                </a:lnTo>
                <a:lnTo>
                  <a:pt x="732" y="983"/>
                </a:lnTo>
                <a:lnTo>
                  <a:pt x="724" y="992"/>
                </a:lnTo>
                <a:lnTo>
                  <a:pt x="698" y="1014"/>
                </a:lnTo>
                <a:lnTo>
                  <a:pt x="676" y="1031"/>
                </a:lnTo>
                <a:lnTo>
                  <a:pt x="656" y="1043"/>
                </a:lnTo>
                <a:lnTo>
                  <a:pt x="636" y="1051"/>
                </a:lnTo>
                <a:lnTo>
                  <a:pt x="619" y="1055"/>
                </a:lnTo>
                <a:lnTo>
                  <a:pt x="601" y="1055"/>
                </a:lnTo>
                <a:lnTo>
                  <a:pt x="574" y="1052"/>
                </a:lnTo>
                <a:lnTo>
                  <a:pt x="547" y="1045"/>
                </a:lnTo>
                <a:lnTo>
                  <a:pt x="525" y="1031"/>
                </a:lnTo>
                <a:lnTo>
                  <a:pt x="507" y="1013"/>
                </a:lnTo>
                <a:lnTo>
                  <a:pt x="491" y="991"/>
                </a:lnTo>
                <a:lnTo>
                  <a:pt x="479" y="966"/>
                </a:lnTo>
                <a:lnTo>
                  <a:pt x="470" y="937"/>
                </a:lnTo>
                <a:lnTo>
                  <a:pt x="465" y="907"/>
                </a:lnTo>
                <a:lnTo>
                  <a:pt x="462" y="874"/>
                </a:lnTo>
                <a:lnTo>
                  <a:pt x="465" y="835"/>
                </a:lnTo>
                <a:lnTo>
                  <a:pt x="473" y="801"/>
                </a:lnTo>
                <a:lnTo>
                  <a:pt x="483" y="770"/>
                </a:lnTo>
                <a:lnTo>
                  <a:pt x="498" y="743"/>
                </a:lnTo>
                <a:lnTo>
                  <a:pt x="516" y="721"/>
                </a:lnTo>
                <a:lnTo>
                  <a:pt x="536" y="702"/>
                </a:lnTo>
                <a:lnTo>
                  <a:pt x="557" y="687"/>
                </a:lnTo>
                <a:lnTo>
                  <a:pt x="579" y="677"/>
                </a:lnTo>
                <a:lnTo>
                  <a:pt x="602" y="670"/>
                </a:lnTo>
                <a:lnTo>
                  <a:pt x="625" y="667"/>
                </a:lnTo>
                <a:close/>
                <a:moveTo>
                  <a:pt x="1026" y="620"/>
                </a:moveTo>
                <a:lnTo>
                  <a:pt x="1028" y="620"/>
                </a:lnTo>
                <a:lnTo>
                  <a:pt x="1029" y="620"/>
                </a:lnTo>
                <a:lnTo>
                  <a:pt x="1032" y="622"/>
                </a:lnTo>
                <a:lnTo>
                  <a:pt x="1033" y="624"/>
                </a:lnTo>
                <a:lnTo>
                  <a:pt x="1035" y="627"/>
                </a:lnTo>
                <a:lnTo>
                  <a:pt x="1036" y="631"/>
                </a:lnTo>
                <a:lnTo>
                  <a:pt x="1035" y="639"/>
                </a:lnTo>
                <a:lnTo>
                  <a:pt x="1033" y="647"/>
                </a:lnTo>
                <a:lnTo>
                  <a:pt x="1032" y="658"/>
                </a:lnTo>
                <a:lnTo>
                  <a:pt x="1031" y="674"/>
                </a:lnTo>
                <a:lnTo>
                  <a:pt x="1029" y="695"/>
                </a:lnTo>
                <a:lnTo>
                  <a:pt x="1028" y="722"/>
                </a:lnTo>
                <a:lnTo>
                  <a:pt x="1028" y="991"/>
                </a:lnTo>
                <a:lnTo>
                  <a:pt x="1029" y="1008"/>
                </a:lnTo>
                <a:lnTo>
                  <a:pt x="1032" y="1020"/>
                </a:lnTo>
                <a:lnTo>
                  <a:pt x="1039" y="1026"/>
                </a:lnTo>
                <a:lnTo>
                  <a:pt x="1047" y="1030"/>
                </a:lnTo>
                <a:lnTo>
                  <a:pt x="1060" y="1031"/>
                </a:lnTo>
                <a:lnTo>
                  <a:pt x="1067" y="1033"/>
                </a:lnTo>
                <a:lnTo>
                  <a:pt x="1071" y="1035"/>
                </a:lnTo>
                <a:lnTo>
                  <a:pt x="1073" y="1037"/>
                </a:lnTo>
                <a:lnTo>
                  <a:pt x="1071" y="1039"/>
                </a:lnTo>
                <a:lnTo>
                  <a:pt x="1071" y="1041"/>
                </a:lnTo>
                <a:lnTo>
                  <a:pt x="1070" y="1042"/>
                </a:lnTo>
                <a:lnTo>
                  <a:pt x="1069" y="1045"/>
                </a:lnTo>
                <a:lnTo>
                  <a:pt x="1067" y="1049"/>
                </a:lnTo>
                <a:lnTo>
                  <a:pt x="1066" y="1050"/>
                </a:lnTo>
                <a:lnTo>
                  <a:pt x="1066" y="1051"/>
                </a:lnTo>
                <a:lnTo>
                  <a:pt x="1064" y="1051"/>
                </a:lnTo>
                <a:lnTo>
                  <a:pt x="1054" y="1051"/>
                </a:lnTo>
                <a:lnTo>
                  <a:pt x="1039" y="1050"/>
                </a:lnTo>
                <a:lnTo>
                  <a:pt x="1022" y="1049"/>
                </a:lnTo>
                <a:lnTo>
                  <a:pt x="1005" y="1047"/>
                </a:lnTo>
                <a:lnTo>
                  <a:pt x="985" y="1047"/>
                </a:lnTo>
                <a:lnTo>
                  <a:pt x="971" y="1049"/>
                </a:lnTo>
                <a:lnTo>
                  <a:pt x="961" y="1050"/>
                </a:lnTo>
                <a:lnTo>
                  <a:pt x="955" y="1051"/>
                </a:lnTo>
                <a:lnTo>
                  <a:pt x="951" y="1051"/>
                </a:lnTo>
                <a:lnTo>
                  <a:pt x="947" y="1051"/>
                </a:lnTo>
                <a:lnTo>
                  <a:pt x="944" y="1051"/>
                </a:lnTo>
                <a:lnTo>
                  <a:pt x="942" y="1051"/>
                </a:lnTo>
                <a:lnTo>
                  <a:pt x="940" y="1050"/>
                </a:lnTo>
                <a:lnTo>
                  <a:pt x="940" y="1047"/>
                </a:lnTo>
                <a:lnTo>
                  <a:pt x="940" y="1046"/>
                </a:lnTo>
                <a:lnTo>
                  <a:pt x="942" y="1045"/>
                </a:lnTo>
                <a:lnTo>
                  <a:pt x="943" y="1042"/>
                </a:lnTo>
                <a:lnTo>
                  <a:pt x="944" y="1041"/>
                </a:lnTo>
                <a:lnTo>
                  <a:pt x="946" y="1039"/>
                </a:lnTo>
                <a:lnTo>
                  <a:pt x="946" y="1038"/>
                </a:lnTo>
                <a:lnTo>
                  <a:pt x="947" y="1037"/>
                </a:lnTo>
                <a:lnTo>
                  <a:pt x="948" y="1035"/>
                </a:lnTo>
                <a:lnTo>
                  <a:pt x="951" y="1034"/>
                </a:lnTo>
                <a:lnTo>
                  <a:pt x="955" y="1033"/>
                </a:lnTo>
                <a:lnTo>
                  <a:pt x="960" y="1030"/>
                </a:lnTo>
                <a:lnTo>
                  <a:pt x="968" y="1024"/>
                </a:lnTo>
                <a:lnTo>
                  <a:pt x="974" y="1016"/>
                </a:lnTo>
                <a:lnTo>
                  <a:pt x="977" y="1003"/>
                </a:lnTo>
                <a:lnTo>
                  <a:pt x="978" y="984"/>
                </a:lnTo>
                <a:lnTo>
                  <a:pt x="978" y="702"/>
                </a:lnTo>
                <a:lnTo>
                  <a:pt x="977" y="686"/>
                </a:lnTo>
                <a:lnTo>
                  <a:pt x="974" y="674"/>
                </a:lnTo>
                <a:lnTo>
                  <a:pt x="968" y="666"/>
                </a:lnTo>
                <a:lnTo>
                  <a:pt x="960" y="664"/>
                </a:lnTo>
                <a:lnTo>
                  <a:pt x="946" y="662"/>
                </a:lnTo>
                <a:lnTo>
                  <a:pt x="936" y="662"/>
                </a:lnTo>
                <a:lnTo>
                  <a:pt x="933" y="661"/>
                </a:lnTo>
                <a:lnTo>
                  <a:pt x="931" y="658"/>
                </a:lnTo>
                <a:lnTo>
                  <a:pt x="933" y="657"/>
                </a:lnTo>
                <a:lnTo>
                  <a:pt x="934" y="654"/>
                </a:lnTo>
                <a:lnTo>
                  <a:pt x="935" y="652"/>
                </a:lnTo>
                <a:lnTo>
                  <a:pt x="936" y="649"/>
                </a:lnTo>
                <a:lnTo>
                  <a:pt x="939" y="647"/>
                </a:lnTo>
                <a:lnTo>
                  <a:pt x="940" y="645"/>
                </a:lnTo>
                <a:lnTo>
                  <a:pt x="942" y="644"/>
                </a:lnTo>
                <a:lnTo>
                  <a:pt x="947" y="643"/>
                </a:lnTo>
                <a:lnTo>
                  <a:pt x="955" y="643"/>
                </a:lnTo>
                <a:lnTo>
                  <a:pt x="971" y="643"/>
                </a:lnTo>
                <a:lnTo>
                  <a:pt x="989" y="641"/>
                </a:lnTo>
                <a:lnTo>
                  <a:pt x="1003" y="636"/>
                </a:lnTo>
                <a:lnTo>
                  <a:pt x="1012" y="631"/>
                </a:lnTo>
                <a:lnTo>
                  <a:pt x="1019" y="626"/>
                </a:lnTo>
                <a:lnTo>
                  <a:pt x="1023" y="622"/>
                </a:lnTo>
                <a:lnTo>
                  <a:pt x="1026" y="620"/>
                </a:lnTo>
                <a:close/>
                <a:moveTo>
                  <a:pt x="391" y="521"/>
                </a:moveTo>
                <a:lnTo>
                  <a:pt x="347" y="547"/>
                </a:lnTo>
                <a:lnTo>
                  <a:pt x="305" y="578"/>
                </a:lnTo>
                <a:lnTo>
                  <a:pt x="267" y="615"/>
                </a:lnTo>
                <a:lnTo>
                  <a:pt x="233" y="654"/>
                </a:lnTo>
                <a:lnTo>
                  <a:pt x="203" y="696"/>
                </a:lnTo>
                <a:lnTo>
                  <a:pt x="179" y="742"/>
                </a:lnTo>
                <a:lnTo>
                  <a:pt x="162" y="791"/>
                </a:lnTo>
                <a:lnTo>
                  <a:pt x="154" y="840"/>
                </a:lnTo>
                <a:lnTo>
                  <a:pt x="150" y="893"/>
                </a:lnTo>
                <a:lnTo>
                  <a:pt x="153" y="942"/>
                </a:lnTo>
                <a:lnTo>
                  <a:pt x="161" y="991"/>
                </a:lnTo>
                <a:lnTo>
                  <a:pt x="174" y="1038"/>
                </a:lnTo>
                <a:lnTo>
                  <a:pt x="192" y="1083"/>
                </a:lnTo>
                <a:lnTo>
                  <a:pt x="213" y="1126"/>
                </a:lnTo>
                <a:lnTo>
                  <a:pt x="238" y="1168"/>
                </a:lnTo>
                <a:lnTo>
                  <a:pt x="266" y="1208"/>
                </a:lnTo>
                <a:lnTo>
                  <a:pt x="294" y="1249"/>
                </a:lnTo>
                <a:lnTo>
                  <a:pt x="326" y="1288"/>
                </a:lnTo>
                <a:lnTo>
                  <a:pt x="359" y="1326"/>
                </a:lnTo>
                <a:lnTo>
                  <a:pt x="323" y="1306"/>
                </a:lnTo>
                <a:lnTo>
                  <a:pt x="287" y="1283"/>
                </a:lnTo>
                <a:lnTo>
                  <a:pt x="250" y="1259"/>
                </a:lnTo>
                <a:lnTo>
                  <a:pt x="212" y="1233"/>
                </a:lnTo>
                <a:lnTo>
                  <a:pt x="175" y="1206"/>
                </a:lnTo>
                <a:lnTo>
                  <a:pt x="140" y="1176"/>
                </a:lnTo>
                <a:lnTo>
                  <a:pt x="107" y="1144"/>
                </a:lnTo>
                <a:lnTo>
                  <a:pt x="77" y="1110"/>
                </a:lnTo>
                <a:lnTo>
                  <a:pt x="51" y="1073"/>
                </a:lnTo>
                <a:lnTo>
                  <a:pt x="29" y="1035"/>
                </a:lnTo>
                <a:lnTo>
                  <a:pt x="13" y="994"/>
                </a:lnTo>
                <a:lnTo>
                  <a:pt x="2" y="950"/>
                </a:lnTo>
                <a:lnTo>
                  <a:pt x="0" y="904"/>
                </a:lnTo>
                <a:lnTo>
                  <a:pt x="2" y="863"/>
                </a:lnTo>
                <a:lnTo>
                  <a:pt x="10" y="823"/>
                </a:lnTo>
                <a:lnTo>
                  <a:pt x="25" y="787"/>
                </a:lnTo>
                <a:lnTo>
                  <a:pt x="43" y="751"/>
                </a:lnTo>
                <a:lnTo>
                  <a:pt x="65" y="719"/>
                </a:lnTo>
                <a:lnTo>
                  <a:pt x="93" y="688"/>
                </a:lnTo>
                <a:lnTo>
                  <a:pt x="122" y="661"/>
                </a:lnTo>
                <a:lnTo>
                  <a:pt x="154" y="635"/>
                </a:lnTo>
                <a:lnTo>
                  <a:pt x="188" y="611"/>
                </a:lnTo>
                <a:lnTo>
                  <a:pt x="222" y="589"/>
                </a:lnTo>
                <a:lnTo>
                  <a:pt x="258" y="569"/>
                </a:lnTo>
                <a:lnTo>
                  <a:pt x="293" y="552"/>
                </a:lnTo>
                <a:lnTo>
                  <a:pt x="327" y="537"/>
                </a:lnTo>
                <a:lnTo>
                  <a:pt x="343" y="533"/>
                </a:lnTo>
                <a:lnTo>
                  <a:pt x="359" y="527"/>
                </a:lnTo>
                <a:lnTo>
                  <a:pt x="374" y="522"/>
                </a:lnTo>
                <a:lnTo>
                  <a:pt x="391" y="521"/>
                </a:lnTo>
                <a:close/>
                <a:moveTo>
                  <a:pt x="682" y="478"/>
                </a:moveTo>
                <a:lnTo>
                  <a:pt x="741" y="482"/>
                </a:lnTo>
                <a:lnTo>
                  <a:pt x="802" y="493"/>
                </a:lnTo>
                <a:lnTo>
                  <a:pt x="749" y="492"/>
                </a:lnTo>
                <a:lnTo>
                  <a:pt x="698" y="496"/>
                </a:lnTo>
                <a:lnTo>
                  <a:pt x="648" y="508"/>
                </a:lnTo>
                <a:lnTo>
                  <a:pt x="600" y="523"/>
                </a:lnTo>
                <a:lnTo>
                  <a:pt x="554" y="546"/>
                </a:lnTo>
                <a:lnTo>
                  <a:pt x="511" y="573"/>
                </a:lnTo>
                <a:lnTo>
                  <a:pt x="471" y="606"/>
                </a:lnTo>
                <a:lnTo>
                  <a:pt x="436" y="643"/>
                </a:lnTo>
                <a:lnTo>
                  <a:pt x="405" y="683"/>
                </a:lnTo>
                <a:lnTo>
                  <a:pt x="378" y="729"/>
                </a:lnTo>
                <a:lnTo>
                  <a:pt x="357" y="791"/>
                </a:lnTo>
                <a:lnTo>
                  <a:pt x="344" y="852"/>
                </a:lnTo>
                <a:lnTo>
                  <a:pt x="339" y="915"/>
                </a:lnTo>
                <a:lnTo>
                  <a:pt x="339" y="978"/>
                </a:lnTo>
                <a:lnTo>
                  <a:pt x="346" y="1039"/>
                </a:lnTo>
                <a:lnTo>
                  <a:pt x="359" y="1101"/>
                </a:lnTo>
                <a:lnTo>
                  <a:pt x="376" y="1162"/>
                </a:lnTo>
                <a:lnTo>
                  <a:pt x="397" y="1221"/>
                </a:lnTo>
                <a:lnTo>
                  <a:pt x="420" y="1280"/>
                </a:lnTo>
                <a:lnTo>
                  <a:pt x="448" y="1337"/>
                </a:lnTo>
                <a:lnTo>
                  <a:pt x="477" y="1392"/>
                </a:lnTo>
                <a:lnTo>
                  <a:pt x="508" y="1444"/>
                </a:lnTo>
                <a:lnTo>
                  <a:pt x="448" y="1388"/>
                </a:lnTo>
                <a:lnTo>
                  <a:pt x="391" y="1327"/>
                </a:lnTo>
                <a:lnTo>
                  <a:pt x="339" y="1265"/>
                </a:lnTo>
                <a:lnTo>
                  <a:pt x="291" y="1200"/>
                </a:lnTo>
                <a:lnTo>
                  <a:pt x="246" y="1135"/>
                </a:lnTo>
                <a:lnTo>
                  <a:pt x="225" y="1101"/>
                </a:lnTo>
                <a:lnTo>
                  <a:pt x="209" y="1063"/>
                </a:lnTo>
                <a:lnTo>
                  <a:pt x="195" y="1022"/>
                </a:lnTo>
                <a:lnTo>
                  <a:pt x="184" y="980"/>
                </a:lnTo>
                <a:lnTo>
                  <a:pt x="179" y="937"/>
                </a:lnTo>
                <a:lnTo>
                  <a:pt x="177" y="894"/>
                </a:lnTo>
                <a:lnTo>
                  <a:pt x="178" y="851"/>
                </a:lnTo>
                <a:lnTo>
                  <a:pt x="184" y="809"/>
                </a:lnTo>
                <a:lnTo>
                  <a:pt x="196" y="767"/>
                </a:lnTo>
                <a:lnTo>
                  <a:pt x="213" y="729"/>
                </a:lnTo>
                <a:lnTo>
                  <a:pt x="236" y="694"/>
                </a:lnTo>
                <a:lnTo>
                  <a:pt x="274" y="647"/>
                </a:lnTo>
                <a:lnTo>
                  <a:pt x="315" y="606"/>
                </a:lnTo>
                <a:lnTo>
                  <a:pt x="360" y="571"/>
                </a:lnTo>
                <a:lnTo>
                  <a:pt x="408" y="540"/>
                </a:lnTo>
                <a:lnTo>
                  <a:pt x="460" y="517"/>
                </a:lnTo>
                <a:lnTo>
                  <a:pt x="512" y="499"/>
                </a:lnTo>
                <a:lnTo>
                  <a:pt x="567" y="485"/>
                </a:lnTo>
                <a:lnTo>
                  <a:pt x="623" y="479"/>
                </a:lnTo>
                <a:lnTo>
                  <a:pt x="682" y="478"/>
                </a:lnTo>
                <a:close/>
                <a:moveTo>
                  <a:pt x="875" y="280"/>
                </a:moveTo>
                <a:lnTo>
                  <a:pt x="900" y="280"/>
                </a:lnTo>
                <a:lnTo>
                  <a:pt x="919" y="281"/>
                </a:lnTo>
                <a:lnTo>
                  <a:pt x="930" y="282"/>
                </a:lnTo>
                <a:lnTo>
                  <a:pt x="934" y="282"/>
                </a:lnTo>
                <a:lnTo>
                  <a:pt x="1022" y="548"/>
                </a:lnTo>
                <a:lnTo>
                  <a:pt x="977" y="522"/>
                </a:lnTo>
                <a:lnTo>
                  <a:pt x="929" y="499"/>
                </a:lnTo>
                <a:lnTo>
                  <a:pt x="879" y="479"/>
                </a:lnTo>
                <a:lnTo>
                  <a:pt x="828" y="464"/>
                </a:lnTo>
                <a:lnTo>
                  <a:pt x="773" y="455"/>
                </a:lnTo>
                <a:lnTo>
                  <a:pt x="689" y="450"/>
                </a:lnTo>
                <a:lnTo>
                  <a:pt x="606" y="453"/>
                </a:lnTo>
                <a:lnTo>
                  <a:pt x="525" y="462"/>
                </a:lnTo>
                <a:lnTo>
                  <a:pt x="445" y="478"/>
                </a:lnTo>
                <a:lnTo>
                  <a:pt x="368" y="499"/>
                </a:lnTo>
                <a:lnTo>
                  <a:pt x="293" y="525"/>
                </a:lnTo>
                <a:lnTo>
                  <a:pt x="221" y="556"/>
                </a:lnTo>
                <a:lnTo>
                  <a:pt x="285" y="513"/>
                </a:lnTo>
                <a:lnTo>
                  <a:pt x="351" y="470"/>
                </a:lnTo>
                <a:lnTo>
                  <a:pt x="416" y="429"/>
                </a:lnTo>
                <a:lnTo>
                  <a:pt x="484" y="392"/>
                </a:lnTo>
                <a:lnTo>
                  <a:pt x="554" y="358"/>
                </a:lnTo>
                <a:lnTo>
                  <a:pt x="623" y="330"/>
                </a:lnTo>
                <a:lnTo>
                  <a:pt x="695" y="307"/>
                </a:lnTo>
                <a:lnTo>
                  <a:pt x="767" y="290"/>
                </a:lnTo>
                <a:lnTo>
                  <a:pt x="842" y="281"/>
                </a:lnTo>
                <a:lnTo>
                  <a:pt x="875" y="280"/>
                </a:lnTo>
                <a:close/>
                <a:moveTo>
                  <a:pt x="842" y="0"/>
                </a:moveTo>
                <a:lnTo>
                  <a:pt x="926" y="248"/>
                </a:lnTo>
                <a:lnTo>
                  <a:pt x="855" y="251"/>
                </a:lnTo>
                <a:lnTo>
                  <a:pt x="787" y="259"/>
                </a:lnTo>
                <a:lnTo>
                  <a:pt x="723" y="271"/>
                </a:lnTo>
                <a:lnTo>
                  <a:pt x="659" y="288"/>
                </a:lnTo>
                <a:lnTo>
                  <a:pt x="606" y="307"/>
                </a:lnTo>
                <a:lnTo>
                  <a:pt x="554" y="328"/>
                </a:lnTo>
                <a:lnTo>
                  <a:pt x="504" y="353"/>
                </a:lnTo>
                <a:lnTo>
                  <a:pt x="454" y="379"/>
                </a:lnTo>
                <a:lnTo>
                  <a:pt x="405" y="406"/>
                </a:lnTo>
                <a:lnTo>
                  <a:pt x="469" y="330"/>
                </a:lnTo>
                <a:lnTo>
                  <a:pt x="537" y="255"/>
                </a:lnTo>
                <a:lnTo>
                  <a:pt x="609" y="184"/>
                </a:lnTo>
                <a:lnTo>
                  <a:pt x="685" y="117"/>
                </a:lnTo>
                <a:lnTo>
                  <a:pt x="762" y="56"/>
                </a:lnTo>
                <a:lnTo>
                  <a:pt x="84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408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4191000"/>
            <a:ext cx="4953000" cy="827769"/>
          </a:xfrm>
        </p:spPr>
        <p:txBody>
          <a:bodyPr anchor="b" anchorCtr="0">
            <a:normAutofit/>
          </a:bodyPr>
          <a:lstStyle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5334000"/>
            <a:ext cx="4953000" cy="5334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7" name="Freeform 10"/>
          <p:cNvSpPr>
            <a:spLocks noEditPoints="1"/>
          </p:cNvSpPr>
          <p:nvPr userDrawn="1"/>
        </p:nvSpPr>
        <p:spPr bwMode="auto">
          <a:xfrm>
            <a:off x="1057372" y="487968"/>
            <a:ext cx="2219228" cy="1950432"/>
          </a:xfrm>
          <a:custGeom>
            <a:avLst/>
            <a:gdLst>
              <a:gd name="T0" fmla="*/ 663 w 1998"/>
              <a:gd name="T1" fmla="*/ 1599 h 1756"/>
              <a:gd name="T2" fmla="*/ 601 w 1998"/>
              <a:gd name="T3" fmla="*/ 1261 h 1756"/>
              <a:gd name="T4" fmla="*/ 1045 w 1998"/>
              <a:gd name="T5" fmla="*/ 1159 h 1756"/>
              <a:gd name="T6" fmla="*/ 397 w 1998"/>
              <a:gd name="T7" fmla="*/ 1135 h 1756"/>
              <a:gd name="T8" fmla="*/ 1137 w 1998"/>
              <a:gd name="T9" fmla="*/ 915 h 1756"/>
              <a:gd name="T10" fmla="*/ 846 w 1998"/>
              <a:gd name="T11" fmla="*/ 784 h 1756"/>
              <a:gd name="T12" fmla="*/ 897 w 1998"/>
              <a:gd name="T13" fmla="*/ 829 h 1756"/>
              <a:gd name="T14" fmla="*/ 1906 w 1998"/>
              <a:gd name="T15" fmla="*/ 861 h 1756"/>
              <a:gd name="T16" fmla="*/ 1362 w 1998"/>
              <a:gd name="T17" fmla="*/ 808 h 1756"/>
              <a:gd name="T18" fmla="*/ 1437 w 1998"/>
              <a:gd name="T19" fmla="*/ 789 h 1756"/>
              <a:gd name="T20" fmla="*/ 784 w 1998"/>
              <a:gd name="T21" fmla="*/ 901 h 1756"/>
              <a:gd name="T22" fmla="*/ 951 w 1998"/>
              <a:gd name="T23" fmla="*/ 975 h 1756"/>
              <a:gd name="T24" fmla="*/ 893 w 1998"/>
              <a:gd name="T25" fmla="*/ 1049 h 1756"/>
              <a:gd name="T26" fmla="*/ 740 w 1998"/>
              <a:gd name="T27" fmla="*/ 956 h 1756"/>
              <a:gd name="T28" fmla="*/ 1256 w 1998"/>
              <a:gd name="T29" fmla="*/ 766 h 1756"/>
              <a:gd name="T30" fmla="*/ 1314 w 1998"/>
              <a:gd name="T31" fmla="*/ 788 h 1756"/>
              <a:gd name="T32" fmla="*/ 1280 w 1998"/>
              <a:gd name="T33" fmla="*/ 868 h 1756"/>
              <a:gd name="T34" fmla="*/ 1117 w 1998"/>
              <a:gd name="T35" fmla="*/ 990 h 1756"/>
              <a:gd name="T36" fmla="*/ 1256 w 1998"/>
              <a:gd name="T37" fmla="*/ 1153 h 1756"/>
              <a:gd name="T38" fmla="*/ 1085 w 1998"/>
              <a:gd name="T39" fmla="*/ 1058 h 1756"/>
              <a:gd name="T40" fmla="*/ 1265 w 1998"/>
              <a:gd name="T41" fmla="*/ 1107 h 1756"/>
              <a:gd name="T42" fmla="*/ 1077 w 1998"/>
              <a:gd name="T43" fmla="*/ 1025 h 1756"/>
              <a:gd name="T44" fmla="*/ 1078 w 1998"/>
              <a:gd name="T45" fmla="*/ 805 h 1756"/>
              <a:gd name="T46" fmla="*/ 1998 w 1998"/>
              <a:gd name="T47" fmla="*/ 857 h 1756"/>
              <a:gd name="T48" fmla="*/ 1915 w 1998"/>
              <a:gd name="T49" fmla="*/ 1018 h 1756"/>
              <a:gd name="T50" fmla="*/ 1998 w 1998"/>
              <a:gd name="T51" fmla="*/ 982 h 1756"/>
              <a:gd name="T52" fmla="*/ 1791 w 1998"/>
              <a:gd name="T53" fmla="*/ 996 h 1756"/>
              <a:gd name="T54" fmla="*/ 1594 w 1998"/>
              <a:gd name="T55" fmla="*/ 758 h 1756"/>
              <a:gd name="T56" fmla="*/ 1721 w 1998"/>
              <a:gd name="T57" fmla="*/ 764 h 1756"/>
              <a:gd name="T58" fmla="*/ 1795 w 1998"/>
              <a:gd name="T59" fmla="*/ 1042 h 1756"/>
              <a:gd name="T60" fmla="*/ 1675 w 1998"/>
              <a:gd name="T61" fmla="*/ 1050 h 1756"/>
              <a:gd name="T62" fmla="*/ 1698 w 1998"/>
              <a:gd name="T63" fmla="*/ 1025 h 1756"/>
              <a:gd name="T64" fmla="*/ 1589 w 1998"/>
              <a:gd name="T65" fmla="*/ 853 h 1756"/>
              <a:gd name="T66" fmla="*/ 1623 w 1998"/>
              <a:gd name="T67" fmla="*/ 1051 h 1756"/>
              <a:gd name="T68" fmla="*/ 1502 w 1998"/>
              <a:gd name="T69" fmla="*/ 1043 h 1756"/>
              <a:gd name="T70" fmla="*/ 1537 w 1998"/>
              <a:gd name="T71" fmla="*/ 802 h 1756"/>
              <a:gd name="T72" fmla="*/ 1514 w 1998"/>
              <a:gd name="T73" fmla="*/ 779 h 1756"/>
              <a:gd name="T74" fmla="*/ 1425 w 1998"/>
              <a:gd name="T75" fmla="*/ 755 h 1756"/>
              <a:gd name="T76" fmla="*/ 1354 w 1998"/>
              <a:gd name="T77" fmla="*/ 953 h 1756"/>
              <a:gd name="T78" fmla="*/ 1519 w 1998"/>
              <a:gd name="T79" fmla="*/ 973 h 1756"/>
              <a:gd name="T80" fmla="*/ 1386 w 1998"/>
              <a:gd name="T81" fmla="*/ 1054 h 1756"/>
              <a:gd name="T82" fmla="*/ 1425 w 1998"/>
              <a:gd name="T83" fmla="*/ 755 h 1756"/>
              <a:gd name="T84" fmla="*/ 714 w 1998"/>
              <a:gd name="T85" fmla="*/ 704 h 1756"/>
              <a:gd name="T86" fmla="*/ 699 w 1998"/>
              <a:gd name="T87" fmla="*/ 777 h 1756"/>
              <a:gd name="T88" fmla="*/ 521 w 1998"/>
              <a:gd name="T89" fmla="*/ 805 h 1756"/>
              <a:gd name="T90" fmla="*/ 723 w 1998"/>
              <a:gd name="T91" fmla="*/ 962 h 1756"/>
              <a:gd name="T92" fmla="*/ 601 w 1998"/>
              <a:gd name="T93" fmla="*/ 1055 h 1756"/>
              <a:gd name="T94" fmla="*/ 536 w 1998"/>
              <a:gd name="T95" fmla="*/ 702 h 1756"/>
              <a:gd name="T96" fmla="*/ 1031 w 1998"/>
              <a:gd name="T97" fmla="*/ 674 h 1756"/>
              <a:gd name="T98" fmla="*/ 1069 w 1998"/>
              <a:gd name="T99" fmla="*/ 1045 h 1756"/>
              <a:gd name="T100" fmla="*/ 944 w 1998"/>
              <a:gd name="T101" fmla="*/ 1051 h 1756"/>
              <a:gd name="T102" fmla="*/ 968 w 1998"/>
              <a:gd name="T103" fmla="*/ 1024 h 1756"/>
              <a:gd name="T104" fmla="*/ 935 w 1998"/>
              <a:gd name="T105" fmla="*/ 652 h 1756"/>
              <a:gd name="T106" fmla="*/ 347 w 1998"/>
              <a:gd name="T107" fmla="*/ 547 h 1756"/>
              <a:gd name="T108" fmla="*/ 266 w 1998"/>
              <a:gd name="T109" fmla="*/ 1208 h 1756"/>
              <a:gd name="T110" fmla="*/ 2 w 1998"/>
              <a:gd name="T111" fmla="*/ 950 h 1756"/>
              <a:gd name="T112" fmla="*/ 343 w 1998"/>
              <a:gd name="T113" fmla="*/ 533 h 1756"/>
              <a:gd name="T114" fmla="*/ 405 w 1998"/>
              <a:gd name="T115" fmla="*/ 683 h 1756"/>
              <a:gd name="T116" fmla="*/ 391 w 1998"/>
              <a:gd name="T117" fmla="*/ 1327 h 1756"/>
              <a:gd name="T118" fmla="*/ 274 w 1998"/>
              <a:gd name="T119" fmla="*/ 647 h 1756"/>
              <a:gd name="T120" fmla="*/ 977 w 1998"/>
              <a:gd name="T121" fmla="*/ 522 h 1756"/>
              <a:gd name="T122" fmla="*/ 484 w 1998"/>
              <a:gd name="T123" fmla="*/ 392 h 1756"/>
              <a:gd name="T124" fmla="*/ 504 w 1998"/>
              <a:gd name="T125" fmla="*/ 353 h 1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98" h="1756">
                <a:moveTo>
                  <a:pt x="443" y="1271"/>
                </a:moveTo>
                <a:lnTo>
                  <a:pt x="479" y="1318"/>
                </a:lnTo>
                <a:lnTo>
                  <a:pt x="519" y="1359"/>
                </a:lnTo>
                <a:lnTo>
                  <a:pt x="562" y="1394"/>
                </a:lnTo>
                <a:lnTo>
                  <a:pt x="608" y="1423"/>
                </a:lnTo>
                <a:lnTo>
                  <a:pt x="656" y="1448"/>
                </a:lnTo>
                <a:lnTo>
                  <a:pt x="708" y="1466"/>
                </a:lnTo>
                <a:lnTo>
                  <a:pt x="762" y="1481"/>
                </a:lnTo>
                <a:lnTo>
                  <a:pt x="817" y="1489"/>
                </a:lnTo>
                <a:lnTo>
                  <a:pt x="874" y="1492"/>
                </a:lnTo>
                <a:lnTo>
                  <a:pt x="931" y="1491"/>
                </a:lnTo>
                <a:lnTo>
                  <a:pt x="846" y="1756"/>
                </a:lnTo>
                <a:lnTo>
                  <a:pt x="782" y="1709"/>
                </a:lnTo>
                <a:lnTo>
                  <a:pt x="720" y="1656"/>
                </a:lnTo>
                <a:lnTo>
                  <a:pt x="663" y="1599"/>
                </a:lnTo>
                <a:lnTo>
                  <a:pt x="609" y="1538"/>
                </a:lnTo>
                <a:lnTo>
                  <a:pt x="560" y="1474"/>
                </a:lnTo>
                <a:lnTo>
                  <a:pt x="516" y="1409"/>
                </a:lnTo>
                <a:lnTo>
                  <a:pt x="477" y="1341"/>
                </a:lnTo>
                <a:lnTo>
                  <a:pt x="443" y="1271"/>
                </a:lnTo>
                <a:close/>
                <a:moveTo>
                  <a:pt x="367" y="933"/>
                </a:moveTo>
                <a:lnTo>
                  <a:pt x="374" y="978"/>
                </a:lnTo>
                <a:lnTo>
                  <a:pt x="386" y="1022"/>
                </a:lnTo>
                <a:lnTo>
                  <a:pt x="405" y="1066"/>
                </a:lnTo>
                <a:lnTo>
                  <a:pt x="427" y="1106"/>
                </a:lnTo>
                <a:lnTo>
                  <a:pt x="454" y="1145"/>
                </a:lnTo>
                <a:lnTo>
                  <a:pt x="486" y="1181"/>
                </a:lnTo>
                <a:lnTo>
                  <a:pt x="521" y="1212"/>
                </a:lnTo>
                <a:lnTo>
                  <a:pt x="559" y="1238"/>
                </a:lnTo>
                <a:lnTo>
                  <a:pt x="601" y="1261"/>
                </a:lnTo>
                <a:lnTo>
                  <a:pt x="638" y="1275"/>
                </a:lnTo>
                <a:lnTo>
                  <a:pt x="676" y="1286"/>
                </a:lnTo>
                <a:lnTo>
                  <a:pt x="716" y="1291"/>
                </a:lnTo>
                <a:lnTo>
                  <a:pt x="758" y="1291"/>
                </a:lnTo>
                <a:lnTo>
                  <a:pt x="800" y="1288"/>
                </a:lnTo>
                <a:lnTo>
                  <a:pt x="841" y="1280"/>
                </a:lnTo>
                <a:lnTo>
                  <a:pt x="880" y="1270"/>
                </a:lnTo>
                <a:lnTo>
                  <a:pt x="917" y="1254"/>
                </a:lnTo>
                <a:lnTo>
                  <a:pt x="951" y="1236"/>
                </a:lnTo>
                <a:lnTo>
                  <a:pt x="978" y="1219"/>
                </a:lnTo>
                <a:lnTo>
                  <a:pt x="999" y="1203"/>
                </a:lnTo>
                <a:lnTo>
                  <a:pt x="1018" y="1187"/>
                </a:lnTo>
                <a:lnTo>
                  <a:pt x="1031" y="1174"/>
                </a:lnTo>
                <a:lnTo>
                  <a:pt x="1040" y="1165"/>
                </a:lnTo>
                <a:lnTo>
                  <a:pt x="1045" y="1159"/>
                </a:lnTo>
                <a:lnTo>
                  <a:pt x="1047" y="1156"/>
                </a:lnTo>
                <a:lnTo>
                  <a:pt x="936" y="1460"/>
                </a:lnTo>
                <a:lnTo>
                  <a:pt x="883" y="1461"/>
                </a:lnTo>
                <a:lnTo>
                  <a:pt x="829" y="1460"/>
                </a:lnTo>
                <a:lnTo>
                  <a:pt x="775" y="1453"/>
                </a:lnTo>
                <a:lnTo>
                  <a:pt x="726" y="1441"/>
                </a:lnTo>
                <a:lnTo>
                  <a:pt x="676" y="1424"/>
                </a:lnTo>
                <a:lnTo>
                  <a:pt x="629" y="1403"/>
                </a:lnTo>
                <a:lnTo>
                  <a:pt x="584" y="1379"/>
                </a:lnTo>
                <a:lnTo>
                  <a:pt x="543" y="1347"/>
                </a:lnTo>
                <a:lnTo>
                  <a:pt x="505" y="1312"/>
                </a:lnTo>
                <a:lnTo>
                  <a:pt x="471" y="1271"/>
                </a:lnTo>
                <a:lnTo>
                  <a:pt x="440" y="1225"/>
                </a:lnTo>
                <a:lnTo>
                  <a:pt x="416" y="1181"/>
                </a:lnTo>
                <a:lnTo>
                  <a:pt x="397" y="1135"/>
                </a:lnTo>
                <a:lnTo>
                  <a:pt x="384" y="1086"/>
                </a:lnTo>
                <a:lnTo>
                  <a:pt x="374" y="1037"/>
                </a:lnTo>
                <a:lnTo>
                  <a:pt x="369" y="986"/>
                </a:lnTo>
                <a:lnTo>
                  <a:pt x="367" y="933"/>
                </a:lnTo>
                <a:close/>
                <a:moveTo>
                  <a:pt x="1164" y="785"/>
                </a:moveTo>
                <a:lnTo>
                  <a:pt x="1145" y="788"/>
                </a:lnTo>
                <a:lnTo>
                  <a:pt x="1128" y="797"/>
                </a:lnTo>
                <a:lnTo>
                  <a:pt x="1116" y="810"/>
                </a:lnTo>
                <a:lnTo>
                  <a:pt x="1108" y="827"/>
                </a:lnTo>
                <a:lnTo>
                  <a:pt x="1105" y="846"/>
                </a:lnTo>
                <a:lnTo>
                  <a:pt x="1107" y="861"/>
                </a:lnTo>
                <a:lnTo>
                  <a:pt x="1109" y="877"/>
                </a:lnTo>
                <a:lnTo>
                  <a:pt x="1116" y="891"/>
                </a:lnTo>
                <a:lnTo>
                  <a:pt x="1125" y="904"/>
                </a:lnTo>
                <a:lnTo>
                  <a:pt x="1137" y="915"/>
                </a:lnTo>
                <a:lnTo>
                  <a:pt x="1153" y="921"/>
                </a:lnTo>
                <a:lnTo>
                  <a:pt x="1170" y="924"/>
                </a:lnTo>
                <a:lnTo>
                  <a:pt x="1189" y="921"/>
                </a:lnTo>
                <a:lnTo>
                  <a:pt x="1205" y="912"/>
                </a:lnTo>
                <a:lnTo>
                  <a:pt x="1218" y="899"/>
                </a:lnTo>
                <a:lnTo>
                  <a:pt x="1225" y="882"/>
                </a:lnTo>
                <a:lnTo>
                  <a:pt x="1227" y="864"/>
                </a:lnTo>
                <a:lnTo>
                  <a:pt x="1226" y="848"/>
                </a:lnTo>
                <a:lnTo>
                  <a:pt x="1223" y="832"/>
                </a:lnTo>
                <a:lnTo>
                  <a:pt x="1217" y="818"/>
                </a:lnTo>
                <a:lnTo>
                  <a:pt x="1208" y="805"/>
                </a:lnTo>
                <a:lnTo>
                  <a:pt x="1196" y="794"/>
                </a:lnTo>
                <a:lnTo>
                  <a:pt x="1181" y="788"/>
                </a:lnTo>
                <a:lnTo>
                  <a:pt x="1164" y="785"/>
                </a:lnTo>
                <a:close/>
                <a:moveTo>
                  <a:pt x="846" y="784"/>
                </a:moveTo>
                <a:lnTo>
                  <a:pt x="828" y="787"/>
                </a:lnTo>
                <a:lnTo>
                  <a:pt x="813" y="796"/>
                </a:lnTo>
                <a:lnTo>
                  <a:pt x="802" y="810"/>
                </a:lnTo>
                <a:lnTo>
                  <a:pt x="794" y="831"/>
                </a:lnTo>
                <a:lnTo>
                  <a:pt x="787" y="860"/>
                </a:lnTo>
                <a:lnTo>
                  <a:pt x="804" y="861"/>
                </a:lnTo>
                <a:lnTo>
                  <a:pt x="822" y="863"/>
                </a:lnTo>
                <a:lnTo>
                  <a:pt x="845" y="863"/>
                </a:lnTo>
                <a:lnTo>
                  <a:pt x="867" y="863"/>
                </a:lnTo>
                <a:lnTo>
                  <a:pt x="883" y="861"/>
                </a:lnTo>
                <a:lnTo>
                  <a:pt x="892" y="860"/>
                </a:lnTo>
                <a:lnTo>
                  <a:pt x="897" y="856"/>
                </a:lnTo>
                <a:lnTo>
                  <a:pt x="898" y="851"/>
                </a:lnTo>
                <a:lnTo>
                  <a:pt x="898" y="844"/>
                </a:lnTo>
                <a:lnTo>
                  <a:pt x="897" y="829"/>
                </a:lnTo>
                <a:lnTo>
                  <a:pt x="893" y="814"/>
                </a:lnTo>
                <a:lnTo>
                  <a:pt x="887" y="801"/>
                </a:lnTo>
                <a:lnTo>
                  <a:pt x="876" y="792"/>
                </a:lnTo>
                <a:lnTo>
                  <a:pt x="863" y="785"/>
                </a:lnTo>
                <a:lnTo>
                  <a:pt x="846" y="784"/>
                </a:lnTo>
                <a:close/>
                <a:moveTo>
                  <a:pt x="1886" y="780"/>
                </a:moveTo>
                <a:lnTo>
                  <a:pt x="1868" y="784"/>
                </a:lnTo>
                <a:lnTo>
                  <a:pt x="1854" y="792"/>
                </a:lnTo>
                <a:lnTo>
                  <a:pt x="1842" y="808"/>
                </a:lnTo>
                <a:lnTo>
                  <a:pt x="1833" y="830"/>
                </a:lnTo>
                <a:lnTo>
                  <a:pt x="1826" y="859"/>
                </a:lnTo>
                <a:lnTo>
                  <a:pt x="1843" y="860"/>
                </a:lnTo>
                <a:lnTo>
                  <a:pt x="1861" y="860"/>
                </a:lnTo>
                <a:lnTo>
                  <a:pt x="1884" y="861"/>
                </a:lnTo>
                <a:lnTo>
                  <a:pt x="1906" y="861"/>
                </a:lnTo>
                <a:lnTo>
                  <a:pt x="1922" y="860"/>
                </a:lnTo>
                <a:lnTo>
                  <a:pt x="1931" y="859"/>
                </a:lnTo>
                <a:lnTo>
                  <a:pt x="1935" y="855"/>
                </a:lnTo>
                <a:lnTo>
                  <a:pt x="1937" y="849"/>
                </a:lnTo>
                <a:lnTo>
                  <a:pt x="1937" y="843"/>
                </a:lnTo>
                <a:lnTo>
                  <a:pt x="1936" y="827"/>
                </a:lnTo>
                <a:lnTo>
                  <a:pt x="1932" y="813"/>
                </a:lnTo>
                <a:lnTo>
                  <a:pt x="1926" y="800"/>
                </a:lnTo>
                <a:lnTo>
                  <a:pt x="1915" y="789"/>
                </a:lnTo>
                <a:lnTo>
                  <a:pt x="1903" y="783"/>
                </a:lnTo>
                <a:lnTo>
                  <a:pt x="1886" y="780"/>
                </a:lnTo>
                <a:close/>
                <a:moveTo>
                  <a:pt x="1408" y="780"/>
                </a:moveTo>
                <a:lnTo>
                  <a:pt x="1390" y="784"/>
                </a:lnTo>
                <a:lnTo>
                  <a:pt x="1374" y="792"/>
                </a:lnTo>
                <a:lnTo>
                  <a:pt x="1362" y="808"/>
                </a:lnTo>
                <a:lnTo>
                  <a:pt x="1353" y="830"/>
                </a:lnTo>
                <a:lnTo>
                  <a:pt x="1348" y="859"/>
                </a:lnTo>
                <a:lnTo>
                  <a:pt x="1365" y="860"/>
                </a:lnTo>
                <a:lnTo>
                  <a:pt x="1382" y="860"/>
                </a:lnTo>
                <a:lnTo>
                  <a:pt x="1405" y="861"/>
                </a:lnTo>
                <a:lnTo>
                  <a:pt x="1428" y="861"/>
                </a:lnTo>
                <a:lnTo>
                  <a:pt x="1442" y="860"/>
                </a:lnTo>
                <a:lnTo>
                  <a:pt x="1451" y="859"/>
                </a:lnTo>
                <a:lnTo>
                  <a:pt x="1457" y="855"/>
                </a:lnTo>
                <a:lnTo>
                  <a:pt x="1459" y="849"/>
                </a:lnTo>
                <a:lnTo>
                  <a:pt x="1459" y="843"/>
                </a:lnTo>
                <a:lnTo>
                  <a:pt x="1458" y="827"/>
                </a:lnTo>
                <a:lnTo>
                  <a:pt x="1454" y="813"/>
                </a:lnTo>
                <a:lnTo>
                  <a:pt x="1447" y="800"/>
                </a:lnTo>
                <a:lnTo>
                  <a:pt x="1437" y="789"/>
                </a:lnTo>
                <a:lnTo>
                  <a:pt x="1424" y="783"/>
                </a:lnTo>
                <a:lnTo>
                  <a:pt x="1408" y="780"/>
                </a:lnTo>
                <a:close/>
                <a:moveTo>
                  <a:pt x="864" y="757"/>
                </a:moveTo>
                <a:lnTo>
                  <a:pt x="891" y="760"/>
                </a:lnTo>
                <a:lnTo>
                  <a:pt x="914" y="770"/>
                </a:lnTo>
                <a:lnTo>
                  <a:pt x="933" y="785"/>
                </a:lnTo>
                <a:lnTo>
                  <a:pt x="947" y="806"/>
                </a:lnTo>
                <a:lnTo>
                  <a:pt x="956" y="831"/>
                </a:lnTo>
                <a:lnTo>
                  <a:pt x="960" y="859"/>
                </a:lnTo>
                <a:lnTo>
                  <a:pt x="959" y="872"/>
                </a:lnTo>
                <a:lnTo>
                  <a:pt x="953" y="878"/>
                </a:lnTo>
                <a:lnTo>
                  <a:pt x="944" y="882"/>
                </a:lnTo>
                <a:lnTo>
                  <a:pt x="929" y="884"/>
                </a:lnTo>
                <a:lnTo>
                  <a:pt x="784" y="884"/>
                </a:lnTo>
                <a:lnTo>
                  <a:pt x="784" y="901"/>
                </a:lnTo>
                <a:lnTo>
                  <a:pt x="787" y="918"/>
                </a:lnTo>
                <a:lnTo>
                  <a:pt x="790" y="936"/>
                </a:lnTo>
                <a:lnTo>
                  <a:pt x="794" y="954"/>
                </a:lnTo>
                <a:lnTo>
                  <a:pt x="800" y="971"/>
                </a:lnTo>
                <a:lnTo>
                  <a:pt x="809" y="987"/>
                </a:lnTo>
                <a:lnTo>
                  <a:pt x="821" y="1001"/>
                </a:lnTo>
                <a:lnTo>
                  <a:pt x="836" y="1012"/>
                </a:lnTo>
                <a:lnTo>
                  <a:pt x="854" y="1018"/>
                </a:lnTo>
                <a:lnTo>
                  <a:pt x="875" y="1021"/>
                </a:lnTo>
                <a:lnTo>
                  <a:pt x="895" y="1018"/>
                </a:lnTo>
                <a:lnTo>
                  <a:pt x="912" y="1011"/>
                </a:lnTo>
                <a:lnTo>
                  <a:pt x="925" y="1001"/>
                </a:lnTo>
                <a:lnTo>
                  <a:pt x="935" y="991"/>
                </a:lnTo>
                <a:lnTo>
                  <a:pt x="944" y="982"/>
                </a:lnTo>
                <a:lnTo>
                  <a:pt x="951" y="975"/>
                </a:lnTo>
                <a:lnTo>
                  <a:pt x="956" y="973"/>
                </a:lnTo>
                <a:lnTo>
                  <a:pt x="959" y="973"/>
                </a:lnTo>
                <a:lnTo>
                  <a:pt x="959" y="974"/>
                </a:lnTo>
                <a:lnTo>
                  <a:pt x="960" y="976"/>
                </a:lnTo>
                <a:lnTo>
                  <a:pt x="960" y="978"/>
                </a:lnTo>
                <a:lnTo>
                  <a:pt x="959" y="980"/>
                </a:lnTo>
                <a:lnTo>
                  <a:pt x="959" y="983"/>
                </a:lnTo>
                <a:lnTo>
                  <a:pt x="959" y="986"/>
                </a:lnTo>
                <a:lnTo>
                  <a:pt x="959" y="991"/>
                </a:lnTo>
                <a:lnTo>
                  <a:pt x="956" y="996"/>
                </a:lnTo>
                <a:lnTo>
                  <a:pt x="951" y="1005"/>
                </a:lnTo>
                <a:lnTo>
                  <a:pt x="940" y="1016"/>
                </a:lnTo>
                <a:lnTo>
                  <a:pt x="929" y="1028"/>
                </a:lnTo>
                <a:lnTo>
                  <a:pt x="913" y="1039"/>
                </a:lnTo>
                <a:lnTo>
                  <a:pt x="893" y="1049"/>
                </a:lnTo>
                <a:lnTo>
                  <a:pt x="872" y="1056"/>
                </a:lnTo>
                <a:lnTo>
                  <a:pt x="850" y="1059"/>
                </a:lnTo>
                <a:lnTo>
                  <a:pt x="825" y="1056"/>
                </a:lnTo>
                <a:lnTo>
                  <a:pt x="803" y="1049"/>
                </a:lnTo>
                <a:lnTo>
                  <a:pt x="783" y="1037"/>
                </a:lnTo>
                <a:lnTo>
                  <a:pt x="766" y="1020"/>
                </a:lnTo>
                <a:lnTo>
                  <a:pt x="753" y="999"/>
                </a:lnTo>
                <a:lnTo>
                  <a:pt x="743" y="973"/>
                </a:lnTo>
                <a:lnTo>
                  <a:pt x="741" y="966"/>
                </a:lnTo>
                <a:lnTo>
                  <a:pt x="741" y="966"/>
                </a:lnTo>
                <a:lnTo>
                  <a:pt x="741" y="963"/>
                </a:lnTo>
                <a:lnTo>
                  <a:pt x="743" y="962"/>
                </a:lnTo>
                <a:lnTo>
                  <a:pt x="743" y="959"/>
                </a:lnTo>
                <a:lnTo>
                  <a:pt x="741" y="957"/>
                </a:lnTo>
                <a:lnTo>
                  <a:pt x="740" y="956"/>
                </a:lnTo>
                <a:lnTo>
                  <a:pt x="739" y="954"/>
                </a:lnTo>
                <a:lnTo>
                  <a:pt x="736" y="942"/>
                </a:lnTo>
                <a:lnTo>
                  <a:pt x="733" y="907"/>
                </a:lnTo>
                <a:lnTo>
                  <a:pt x="736" y="880"/>
                </a:lnTo>
                <a:lnTo>
                  <a:pt x="743" y="853"/>
                </a:lnTo>
                <a:lnTo>
                  <a:pt x="754" y="827"/>
                </a:lnTo>
                <a:lnTo>
                  <a:pt x="770" y="805"/>
                </a:lnTo>
                <a:lnTo>
                  <a:pt x="788" y="785"/>
                </a:lnTo>
                <a:lnTo>
                  <a:pt x="811" y="770"/>
                </a:lnTo>
                <a:lnTo>
                  <a:pt x="837" y="760"/>
                </a:lnTo>
                <a:lnTo>
                  <a:pt x="864" y="757"/>
                </a:lnTo>
                <a:close/>
                <a:moveTo>
                  <a:pt x="1188" y="755"/>
                </a:moveTo>
                <a:lnTo>
                  <a:pt x="1210" y="758"/>
                </a:lnTo>
                <a:lnTo>
                  <a:pt x="1233" y="762"/>
                </a:lnTo>
                <a:lnTo>
                  <a:pt x="1256" y="766"/>
                </a:lnTo>
                <a:lnTo>
                  <a:pt x="1277" y="768"/>
                </a:lnTo>
                <a:lnTo>
                  <a:pt x="1293" y="767"/>
                </a:lnTo>
                <a:lnTo>
                  <a:pt x="1305" y="763"/>
                </a:lnTo>
                <a:lnTo>
                  <a:pt x="1312" y="759"/>
                </a:lnTo>
                <a:lnTo>
                  <a:pt x="1319" y="757"/>
                </a:lnTo>
                <a:lnTo>
                  <a:pt x="1324" y="755"/>
                </a:lnTo>
                <a:lnTo>
                  <a:pt x="1326" y="755"/>
                </a:lnTo>
                <a:lnTo>
                  <a:pt x="1328" y="757"/>
                </a:lnTo>
                <a:lnTo>
                  <a:pt x="1330" y="757"/>
                </a:lnTo>
                <a:lnTo>
                  <a:pt x="1332" y="759"/>
                </a:lnTo>
                <a:lnTo>
                  <a:pt x="1332" y="760"/>
                </a:lnTo>
                <a:lnTo>
                  <a:pt x="1330" y="766"/>
                </a:lnTo>
                <a:lnTo>
                  <a:pt x="1326" y="771"/>
                </a:lnTo>
                <a:lnTo>
                  <a:pt x="1319" y="779"/>
                </a:lnTo>
                <a:lnTo>
                  <a:pt x="1314" y="788"/>
                </a:lnTo>
                <a:lnTo>
                  <a:pt x="1311" y="792"/>
                </a:lnTo>
                <a:lnTo>
                  <a:pt x="1309" y="794"/>
                </a:lnTo>
                <a:lnTo>
                  <a:pt x="1303" y="797"/>
                </a:lnTo>
                <a:lnTo>
                  <a:pt x="1299" y="798"/>
                </a:lnTo>
                <a:lnTo>
                  <a:pt x="1294" y="798"/>
                </a:lnTo>
                <a:lnTo>
                  <a:pt x="1285" y="797"/>
                </a:lnTo>
                <a:lnTo>
                  <a:pt x="1274" y="793"/>
                </a:lnTo>
                <a:lnTo>
                  <a:pt x="1263" y="789"/>
                </a:lnTo>
                <a:lnTo>
                  <a:pt x="1256" y="787"/>
                </a:lnTo>
                <a:lnTo>
                  <a:pt x="1255" y="788"/>
                </a:lnTo>
                <a:lnTo>
                  <a:pt x="1265" y="800"/>
                </a:lnTo>
                <a:lnTo>
                  <a:pt x="1274" y="814"/>
                </a:lnTo>
                <a:lnTo>
                  <a:pt x="1281" y="830"/>
                </a:lnTo>
                <a:lnTo>
                  <a:pt x="1282" y="846"/>
                </a:lnTo>
                <a:lnTo>
                  <a:pt x="1280" y="868"/>
                </a:lnTo>
                <a:lnTo>
                  <a:pt x="1272" y="889"/>
                </a:lnTo>
                <a:lnTo>
                  <a:pt x="1261" y="906"/>
                </a:lnTo>
                <a:lnTo>
                  <a:pt x="1246" y="919"/>
                </a:lnTo>
                <a:lnTo>
                  <a:pt x="1229" y="931"/>
                </a:lnTo>
                <a:lnTo>
                  <a:pt x="1209" y="939"/>
                </a:lnTo>
                <a:lnTo>
                  <a:pt x="1188" y="945"/>
                </a:lnTo>
                <a:lnTo>
                  <a:pt x="1167" y="949"/>
                </a:lnTo>
                <a:lnTo>
                  <a:pt x="1147" y="950"/>
                </a:lnTo>
                <a:lnTo>
                  <a:pt x="1142" y="950"/>
                </a:lnTo>
                <a:lnTo>
                  <a:pt x="1136" y="949"/>
                </a:lnTo>
                <a:lnTo>
                  <a:pt x="1129" y="949"/>
                </a:lnTo>
                <a:lnTo>
                  <a:pt x="1123" y="957"/>
                </a:lnTo>
                <a:lnTo>
                  <a:pt x="1117" y="969"/>
                </a:lnTo>
                <a:lnTo>
                  <a:pt x="1115" y="979"/>
                </a:lnTo>
                <a:lnTo>
                  <a:pt x="1117" y="990"/>
                </a:lnTo>
                <a:lnTo>
                  <a:pt x="1126" y="996"/>
                </a:lnTo>
                <a:lnTo>
                  <a:pt x="1141" y="1001"/>
                </a:lnTo>
                <a:lnTo>
                  <a:pt x="1163" y="1003"/>
                </a:lnTo>
                <a:lnTo>
                  <a:pt x="1230" y="1003"/>
                </a:lnTo>
                <a:lnTo>
                  <a:pt x="1252" y="1004"/>
                </a:lnTo>
                <a:lnTo>
                  <a:pt x="1273" y="1011"/>
                </a:lnTo>
                <a:lnTo>
                  <a:pt x="1292" y="1021"/>
                </a:lnTo>
                <a:lnTo>
                  <a:pt x="1306" y="1035"/>
                </a:lnTo>
                <a:lnTo>
                  <a:pt x="1316" y="1051"/>
                </a:lnTo>
                <a:lnTo>
                  <a:pt x="1319" y="1069"/>
                </a:lnTo>
                <a:lnTo>
                  <a:pt x="1316" y="1092"/>
                </a:lnTo>
                <a:lnTo>
                  <a:pt x="1307" y="1110"/>
                </a:lnTo>
                <a:lnTo>
                  <a:pt x="1294" y="1127"/>
                </a:lnTo>
                <a:lnTo>
                  <a:pt x="1276" y="1141"/>
                </a:lnTo>
                <a:lnTo>
                  <a:pt x="1256" y="1153"/>
                </a:lnTo>
                <a:lnTo>
                  <a:pt x="1234" y="1162"/>
                </a:lnTo>
                <a:lnTo>
                  <a:pt x="1210" y="1169"/>
                </a:lnTo>
                <a:lnTo>
                  <a:pt x="1185" y="1173"/>
                </a:lnTo>
                <a:lnTo>
                  <a:pt x="1163" y="1174"/>
                </a:lnTo>
                <a:lnTo>
                  <a:pt x="1132" y="1173"/>
                </a:lnTo>
                <a:lnTo>
                  <a:pt x="1107" y="1166"/>
                </a:lnTo>
                <a:lnTo>
                  <a:pt x="1086" y="1159"/>
                </a:lnTo>
                <a:lnTo>
                  <a:pt x="1070" y="1147"/>
                </a:lnTo>
                <a:lnTo>
                  <a:pt x="1061" y="1131"/>
                </a:lnTo>
                <a:lnTo>
                  <a:pt x="1058" y="1114"/>
                </a:lnTo>
                <a:lnTo>
                  <a:pt x="1060" y="1100"/>
                </a:lnTo>
                <a:lnTo>
                  <a:pt x="1065" y="1086"/>
                </a:lnTo>
                <a:lnTo>
                  <a:pt x="1071" y="1075"/>
                </a:lnTo>
                <a:lnTo>
                  <a:pt x="1078" y="1064"/>
                </a:lnTo>
                <a:lnTo>
                  <a:pt x="1085" y="1058"/>
                </a:lnTo>
                <a:lnTo>
                  <a:pt x="1090" y="1055"/>
                </a:lnTo>
                <a:lnTo>
                  <a:pt x="1088" y="1059"/>
                </a:lnTo>
                <a:lnTo>
                  <a:pt x="1088" y="1069"/>
                </a:lnTo>
                <a:lnTo>
                  <a:pt x="1090" y="1085"/>
                </a:lnTo>
                <a:lnTo>
                  <a:pt x="1094" y="1101"/>
                </a:lnTo>
                <a:lnTo>
                  <a:pt x="1104" y="1114"/>
                </a:lnTo>
                <a:lnTo>
                  <a:pt x="1119" y="1127"/>
                </a:lnTo>
                <a:lnTo>
                  <a:pt x="1138" y="1136"/>
                </a:lnTo>
                <a:lnTo>
                  <a:pt x="1162" y="1143"/>
                </a:lnTo>
                <a:lnTo>
                  <a:pt x="1189" y="1144"/>
                </a:lnTo>
                <a:lnTo>
                  <a:pt x="1212" y="1143"/>
                </a:lnTo>
                <a:lnTo>
                  <a:pt x="1230" y="1139"/>
                </a:lnTo>
                <a:lnTo>
                  <a:pt x="1246" y="1131"/>
                </a:lnTo>
                <a:lnTo>
                  <a:pt x="1259" y="1121"/>
                </a:lnTo>
                <a:lnTo>
                  <a:pt x="1265" y="1107"/>
                </a:lnTo>
                <a:lnTo>
                  <a:pt x="1269" y="1092"/>
                </a:lnTo>
                <a:lnTo>
                  <a:pt x="1267" y="1077"/>
                </a:lnTo>
                <a:lnTo>
                  <a:pt x="1261" y="1066"/>
                </a:lnTo>
                <a:lnTo>
                  <a:pt x="1251" y="1059"/>
                </a:lnTo>
                <a:lnTo>
                  <a:pt x="1239" y="1054"/>
                </a:lnTo>
                <a:lnTo>
                  <a:pt x="1223" y="1051"/>
                </a:lnTo>
                <a:lnTo>
                  <a:pt x="1204" y="1050"/>
                </a:lnTo>
                <a:lnTo>
                  <a:pt x="1175" y="1050"/>
                </a:lnTo>
                <a:lnTo>
                  <a:pt x="1154" y="1049"/>
                </a:lnTo>
                <a:lnTo>
                  <a:pt x="1137" y="1049"/>
                </a:lnTo>
                <a:lnTo>
                  <a:pt x="1124" y="1046"/>
                </a:lnTo>
                <a:lnTo>
                  <a:pt x="1115" y="1045"/>
                </a:lnTo>
                <a:lnTo>
                  <a:pt x="1105" y="1042"/>
                </a:lnTo>
                <a:lnTo>
                  <a:pt x="1087" y="1034"/>
                </a:lnTo>
                <a:lnTo>
                  <a:pt x="1077" y="1025"/>
                </a:lnTo>
                <a:lnTo>
                  <a:pt x="1070" y="1013"/>
                </a:lnTo>
                <a:lnTo>
                  <a:pt x="1069" y="1003"/>
                </a:lnTo>
                <a:lnTo>
                  <a:pt x="1070" y="992"/>
                </a:lnTo>
                <a:lnTo>
                  <a:pt x="1075" y="983"/>
                </a:lnTo>
                <a:lnTo>
                  <a:pt x="1085" y="974"/>
                </a:lnTo>
                <a:lnTo>
                  <a:pt x="1095" y="962"/>
                </a:lnTo>
                <a:lnTo>
                  <a:pt x="1107" y="942"/>
                </a:lnTo>
                <a:lnTo>
                  <a:pt x="1088" y="933"/>
                </a:lnTo>
                <a:lnTo>
                  <a:pt x="1073" y="920"/>
                </a:lnTo>
                <a:lnTo>
                  <a:pt x="1061" y="904"/>
                </a:lnTo>
                <a:lnTo>
                  <a:pt x="1053" y="886"/>
                </a:lnTo>
                <a:lnTo>
                  <a:pt x="1050" y="865"/>
                </a:lnTo>
                <a:lnTo>
                  <a:pt x="1053" y="843"/>
                </a:lnTo>
                <a:lnTo>
                  <a:pt x="1064" y="823"/>
                </a:lnTo>
                <a:lnTo>
                  <a:pt x="1078" y="805"/>
                </a:lnTo>
                <a:lnTo>
                  <a:pt x="1095" y="791"/>
                </a:lnTo>
                <a:lnTo>
                  <a:pt x="1116" y="777"/>
                </a:lnTo>
                <a:lnTo>
                  <a:pt x="1136" y="768"/>
                </a:lnTo>
                <a:lnTo>
                  <a:pt x="1157" y="760"/>
                </a:lnTo>
                <a:lnTo>
                  <a:pt x="1174" y="757"/>
                </a:lnTo>
                <a:lnTo>
                  <a:pt x="1188" y="755"/>
                </a:lnTo>
                <a:close/>
                <a:moveTo>
                  <a:pt x="1903" y="755"/>
                </a:moveTo>
                <a:lnTo>
                  <a:pt x="1930" y="759"/>
                </a:lnTo>
                <a:lnTo>
                  <a:pt x="1953" y="768"/>
                </a:lnTo>
                <a:lnTo>
                  <a:pt x="1971" y="784"/>
                </a:lnTo>
                <a:lnTo>
                  <a:pt x="1986" y="804"/>
                </a:lnTo>
                <a:lnTo>
                  <a:pt x="1995" y="829"/>
                </a:lnTo>
                <a:lnTo>
                  <a:pt x="1998" y="856"/>
                </a:lnTo>
                <a:lnTo>
                  <a:pt x="1998" y="857"/>
                </a:lnTo>
                <a:lnTo>
                  <a:pt x="1998" y="857"/>
                </a:lnTo>
                <a:lnTo>
                  <a:pt x="1998" y="869"/>
                </a:lnTo>
                <a:lnTo>
                  <a:pt x="1992" y="877"/>
                </a:lnTo>
                <a:lnTo>
                  <a:pt x="1983" y="881"/>
                </a:lnTo>
                <a:lnTo>
                  <a:pt x="1969" y="882"/>
                </a:lnTo>
                <a:lnTo>
                  <a:pt x="1825" y="882"/>
                </a:lnTo>
                <a:lnTo>
                  <a:pt x="1825" y="899"/>
                </a:lnTo>
                <a:lnTo>
                  <a:pt x="1826" y="916"/>
                </a:lnTo>
                <a:lnTo>
                  <a:pt x="1829" y="935"/>
                </a:lnTo>
                <a:lnTo>
                  <a:pt x="1834" y="953"/>
                </a:lnTo>
                <a:lnTo>
                  <a:pt x="1840" y="970"/>
                </a:lnTo>
                <a:lnTo>
                  <a:pt x="1850" y="986"/>
                </a:lnTo>
                <a:lnTo>
                  <a:pt x="1860" y="999"/>
                </a:lnTo>
                <a:lnTo>
                  <a:pt x="1876" y="1009"/>
                </a:lnTo>
                <a:lnTo>
                  <a:pt x="1893" y="1017"/>
                </a:lnTo>
                <a:lnTo>
                  <a:pt x="1915" y="1018"/>
                </a:lnTo>
                <a:lnTo>
                  <a:pt x="1935" y="1016"/>
                </a:lnTo>
                <a:lnTo>
                  <a:pt x="1952" y="1009"/>
                </a:lnTo>
                <a:lnTo>
                  <a:pt x="1965" y="1000"/>
                </a:lnTo>
                <a:lnTo>
                  <a:pt x="1975" y="990"/>
                </a:lnTo>
                <a:lnTo>
                  <a:pt x="1983" y="980"/>
                </a:lnTo>
                <a:lnTo>
                  <a:pt x="1990" y="974"/>
                </a:lnTo>
                <a:lnTo>
                  <a:pt x="1995" y="971"/>
                </a:lnTo>
                <a:lnTo>
                  <a:pt x="1998" y="971"/>
                </a:lnTo>
                <a:lnTo>
                  <a:pt x="1998" y="973"/>
                </a:lnTo>
                <a:lnTo>
                  <a:pt x="1998" y="974"/>
                </a:lnTo>
                <a:lnTo>
                  <a:pt x="1998" y="975"/>
                </a:lnTo>
                <a:lnTo>
                  <a:pt x="1998" y="975"/>
                </a:lnTo>
                <a:lnTo>
                  <a:pt x="1998" y="975"/>
                </a:lnTo>
                <a:lnTo>
                  <a:pt x="1998" y="978"/>
                </a:lnTo>
                <a:lnTo>
                  <a:pt x="1998" y="982"/>
                </a:lnTo>
                <a:lnTo>
                  <a:pt x="1998" y="984"/>
                </a:lnTo>
                <a:lnTo>
                  <a:pt x="1996" y="990"/>
                </a:lnTo>
                <a:lnTo>
                  <a:pt x="1995" y="995"/>
                </a:lnTo>
                <a:lnTo>
                  <a:pt x="1989" y="1003"/>
                </a:lnTo>
                <a:lnTo>
                  <a:pt x="1979" y="1014"/>
                </a:lnTo>
                <a:lnTo>
                  <a:pt x="1966" y="1026"/>
                </a:lnTo>
                <a:lnTo>
                  <a:pt x="1951" y="1037"/>
                </a:lnTo>
                <a:lnTo>
                  <a:pt x="1932" y="1046"/>
                </a:lnTo>
                <a:lnTo>
                  <a:pt x="1911" y="1054"/>
                </a:lnTo>
                <a:lnTo>
                  <a:pt x="1888" y="1055"/>
                </a:lnTo>
                <a:lnTo>
                  <a:pt x="1864" y="1054"/>
                </a:lnTo>
                <a:lnTo>
                  <a:pt x="1842" y="1046"/>
                </a:lnTo>
                <a:lnTo>
                  <a:pt x="1822" y="1034"/>
                </a:lnTo>
                <a:lnTo>
                  <a:pt x="1805" y="1017"/>
                </a:lnTo>
                <a:lnTo>
                  <a:pt x="1791" y="996"/>
                </a:lnTo>
                <a:lnTo>
                  <a:pt x="1782" y="970"/>
                </a:lnTo>
                <a:lnTo>
                  <a:pt x="1775" y="941"/>
                </a:lnTo>
                <a:lnTo>
                  <a:pt x="1772" y="906"/>
                </a:lnTo>
                <a:lnTo>
                  <a:pt x="1775" y="878"/>
                </a:lnTo>
                <a:lnTo>
                  <a:pt x="1782" y="851"/>
                </a:lnTo>
                <a:lnTo>
                  <a:pt x="1793" y="826"/>
                </a:lnTo>
                <a:lnTo>
                  <a:pt x="1809" y="802"/>
                </a:lnTo>
                <a:lnTo>
                  <a:pt x="1827" y="783"/>
                </a:lnTo>
                <a:lnTo>
                  <a:pt x="1850" y="768"/>
                </a:lnTo>
                <a:lnTo>
                  <a:pt x="1876" y="759"/>
                </a:lnTo>
                <a:lnTo>
                  <a:pt x="1903" y="755"/>
                </a:lnTo>
                <a:close/>
                <a:moveTo>
                  <a:pt x="1589" y="755"/>
                </a:moveTo>
                <a:lnTo>
                  <a:pt x="1590" y="755"/>
                </a:lnTo>
                <a:lnTo>
                  <a:pt x="1593" y="757"/>
                </a:lnTo>
                <a:lnTo>
                  <a:pt x="1594" y="758"/>
                </a:lnTo>
                <a:lnTo>
                  <a:pt x="1597" y="760"/>
                </a:lnTo>
                <a:lnTo>
                  <a:pt x="1598" y="762"/>
                </a:lnTo>
                <a:lnTo>
                  <a:pt x="1599" y="763"/>
                </a:lnTo>
                <a:lnTo>
                  <a:pt x="1598" y="768"/>
                </a:lnTo>
                <a:lnTo>
                  <a:pt x="1595" y="775"/>
                </a:lnTo>
                <a:lnTo>
                  <a:pt x="1594" y="785"/>
                </a:lnTo>
                <a:lnTo>
                  <a:pt x="1592" y="804"/>
                </a:lnTo>
                <a:lnTo>
                  <a:pt x="1614" y="789"/>
                </a:lnTo>
                <a:lnTo>
                  <a:pt x="1631" y="777"/>
                </a:lnTo>
                <a:lnTo>
                  <a:pt x="1644" y="768"/>
                </a:lnTo>
                <a:lnTo>
                  <a:pt x="1656" y="760"/>
                </a:lnTo>
                <a:lnTo>
                  <a:pt x="1668" y="757"/>
                </a:lnTo>
                <a:lnTo>
                  <a:pt x="1681" y="755"/>
                </a:lnTo>
                <a:lnTo>
                  <a:pt x="1703" y="758"/>
                </a:lnTo>
                <a:lnTo>
                  <a:pt x="1721" y="764"/>
                </a:lnTo>
                <a:lnTo>
                  <a:pt x="1736" y="776"/>
                </a:lnTo>
                <a:lnTo>
                  <a:pt x="1745" y="791"/>
                </a:lnTo>
                <a:lnTo>
                  <a:pt x="1751" y="809"/>
                </a:lnTo>
                <a:lnTo>
                  <a:pt x="1753" y="829"/>
                </a:lnTo>
                <a:lnTo>
                  <a:pt x="1753" y="991"/>
                </a:lnTo>
                <a:lnTo>
                  <a:pt x="1754" y="1007"/>
                </a:lnTo>
                <a:lnTo>
                  <a:pt x="1759" y="1018"/>
                </a:lnTo>
                <a:lnTo>
                  <a:pt x="1766" y="1026"/>
                </a:lnTo>
                <a:lnTo>
                  <a:pt x="1775" y="1030"/>
                </a:lnTo>
                <a:lnTo>
                  <a:pt x="1787" y="1031"/>
                </a:lnTo>
                <a:lnTo>
                  <a:pt x="1793" y="1034"/>
                </a:lnTo>
                <a:lnTo>
                  <a:pt x="1796" y="1035"/>
                </a:lnTo>
                <a:lnTo>
                  <a:pt x="1796" y="1039"/>
                </a:lnTo>
                <a:lnTo>
                  <a:pt x="1796" y="1041"/>
                </a:lnTo>
                <a:lnTo>
                  <a:pt x="1795" y="1042"/>
                </a:lnTo>
                <a:lnTo>
                  <a:pt x="1792" y="1045"/>
                </a:lnTo>
                <a:lnTo>
                  <a:pt x="1791" y="1049"/>
                </a:lnTo>
                <a:lnTo>
                  <a:pt x="1789" y="1050"/>
                </a:lnTo>
                <a:lnTo>
                  <a:pt x="1787" y="1051"/>
                </a:lnTo>
                <a:lnTo>
                  <a:pt x="1785" y="1051"/>
                </a:lnTo>
                <a:lnTo>
                  <a:pt x="1775" y="1051"/>
                </a:lnTo>
                <a:lnTo>
                  <a:pt x="1762" y="1050"/>
                </a:lnTo>
                <a:lnTo>
                  <a:pt x="1747" y="1049"/>
                </a:lnTo>
                <a:lnTo>
                  <a:pt x="1730" y="1047"/>
                </a:lnTo>
                <a:lnTo>
                  <a:pt x="1712" y="1049"/>
                </a:lnTo>
                <a:lnTo>
                  <a:pt x="1699" y="1050"/>
                </a:lnTo>
                <a:lnTo>
                  <a:pt x="1688" y="1051"/>
                </a:lnTo>
                <a:lnTo>
                  <a:pt x="1681" y="1051"/>
                </a:lnTo>
                <a:lnTo>
                  <a:pt x="1678" y="1051"/>
                </a:lnTo>
                <a:lnTo>
                  <a:pt x="1675" y="1050"/>
                </a:lnTo>
                <a:lnTo>
                  <a:pt x="1674" y="1049"/>
                </a:lnTo>
                <a:lnTo>
                  <a:pt x="1674" y="1047"/>
                </a:lnTo>
                <a:lnTo>
                  <a:pt x="1674" y="1045"/>
                </a:lnTo>
                <a:lnTo>
                  <a:pt x="1675" y="1043"/>
                </a:lnTo>
                <a:lnTo>
                  <a:pt x="1677" y="1043"/>
                </a:lnTo>
                <a:lnTo>
                  <a:pt x="1678" y="1042"/>
                </a:lnTo>
                <a:lnTo>
                  <a:pt x="1679" y="1041"/>
                </a:lnTo>
                <a:lnTo>
                  <a:pt x="1681" y="1038"/>
                </a:lnTo>
                <a:lnTo>
                  <a:pt x="1682" y="1037"/>
                </a:lnTo>
                <a:lnTo>
                  <a:pt x="1683" y="1035"/>
                </a:lnTo>
                <a:lnTo>
                  <a:pt x="1685" y="1035"/>
                </a:lnTo>
                <a:lnTo>
                  <a:pt x="1686" y="1034"/>
                </a:lnTo>
                <a:lnTo>
                  <a:pt x="1688" y="1033"/>
                </a:lnTo>
                <a:lnTo>
                  <a:pt x="1692" y="1030"/>
                </a:lnTo>
                <a:lnTo>
                  <a:pt x="1698" y="1025"/>
                </a:lnTo>
                <a:lnTo>
                  <a:pt x="1700" y="1016"/>
                </a:lnTo>
                <a:lnTo>
                  <a:pt x="1702" y="1004"/>
                </a:lnTo>
                <a:lnTo>
                  <a:pt x="1702" y="990"/>
                </a:lnTo>
                <a:lnTo>
                  <a:pt x="1702" y="848"/>
                </a:lnTo>
                <a:lnTo>
                  <a:pt x="1700" y="826"/>
                </a:lnTo>
                <a:lnTo>
                  <a:pt x="1695" y="810"/>
                </a:lnTo>
                <a:lnTo>
                  <a:pt x="1687" y="801"/>
                </a:lnTo>
                <a:lnTo>
                  <a:pt x="1674" y="794"/>
                </a:lnTo>
                <a:lnTo>
                  <a:pt x="1657" y="793"/>
                </a:lnTo>
                <a:lnTo>
                  <a:pt x="1641" y="796"/>
                </a:lnTo>
                <a:lnTo>
                  <a:pt x="1626" y="801"/>
                </a:lnTo>
                <a:lnTo>
                  <a:pt x="1611" y="812"/>
                </a:lnTo>
                <a:lnTo>
                  <a:pt x="1599" y="823"/>
                </a:lnTo>
                <a:lnTo>
                  <a:pt x="1592" y="838"/>
                </a:lnTo>
                <a:lnTo>
                  <a:pt x="1589" y="853"/>
                </a:lnTo>
                <a:lnTo>
                  <a:pt x="1589" y="991"/>
                </a:lnTo>
                <a:lnTo>
                  <a:pt x="1590" y="1007"/>
                </a:lnTo>
                <a:lnTo>
                  <a:pt x="1594" y="1018"/>
                </a:lnTo>
                <a:lnTo>
                  <a:pt x="1599" y="1026"/>
                </a:lnTo>
                <a:lnTo>
                  <a:pt x="1609" y="1030"/>
                </a:lnTo>
                <a:lnTo>
                  <a:pt x="1620" y="1031"/>
                </a:lnTo>
                <a:lnTo>
                  <a:pt x="1628" y="1034"/>
                </a:lnTo>
                <a:lnTo>
                  <a:pt x="1632" y="1035"/>
                </a:lnTo>
                <a:lnTo>
                  <a:pt x="1632" y="1039"/>
                </a:lnTo>
                <a:lnTo>
                  <a:pt x="1632" y="1041"/>
                </a:lnTo>
                <a:lnTo>
                  <a:pt x="1631" y="1042"/>
                </a:lnTo>
                <a:lnTo>
                  <a:pt x="1628" y="1045"/>
                </a:lnTo>
                <a:lnTo>
                  <a:pt x="1627" y="1049"/>
                </a:lnTo>
                <a:lnTo>
                  <a:pt x="1626" y="1050"/>
                </a:lnTo>
                <a:lnTo>
                  <a:pt x="1623" y="1051"/>
                </a:lnTo>
                <a:lnTo>
                  <a:pt x="1622" y="1051"/>
                </a:lnTo>
                <a:lnTo>
                  <a:pt x="1613" y="1051"/>
                </a:lnTo>
                <a:lnTo>
                  <a:pt x="1598" y="1050"/>
                </a:lnTo>
                <a:lnTo>
                  <a:pt x="1584" y="1049"/>
                </a:lnTo>
                <a:lnTo>
                  <a:pt x="1567" y="1047"/>
                </a:lnTo>
                <a:lnTo>
                  <a:pt x="1548" y="1049"/>
                </a:lnTo>
                <a:lnTo>
                  <a:pt x="1534" y="1050"/>
                </a:lnTo>
                <a:lnTo>
                  <a:pt x="1521" y="1051"/>
                </a:lnTo>
                <a:lnTo>
                  <a:pt x="1508" y="1051"/>
                </a:lnTo>
                <a:lnTo>
                  <a:pt x="1505" y="1051"/>
                </a:lnTo>
                <a:lnTo>
                  <a:pt x="1502" y="1050"/>
                </a:lnTo>
                <a:lnTo>
                  <a:pt x="1502" y="1049"/>
                </a:lnTo>
                <a:lnTo>
                  <a:pt x="1501" y="1047"/>
                </a:lnTo>
                <a:lnTo>
                  <a:pt x="1501" y="1045"/>
                </a:lnTo>
                <a:lnTo>
                  <a:pt x="1502" y="1043"/>
                </a:lnTo>
                <a:lnTo>
                  <a:pt x="1504" y="1042"/>
                </a:lnTo>
                <a:lnTo>
                  <a:pt x="1506" y="1041"/>
                </a:lnTo>
                <a:lnTo>
                  <a:pt x="1506" y="1038"/>
                </a:lnTo>
                <a:lnTo>
                  <a:pt x="1508" y="1037"/>
                </a:lnTo>
                <a:lnTo>
                  <a:pt x="1509" y="1035"/>
                </a:lnTo>
                <a:lnTo>
                  <a:pt x="1510" y="1035"/>
                </a:lnTo>
                <a:lnTo>
                  <a:pt x="1513" y="1034"/>
                </a:lnTo>
                <a:lnTo>
                  <a:pt x="1516" y="1033"/>
                </a:lnTo>
                <a:lnTo>
                  <a:pt x="1519" y="1030"/>
                </a:lnTo>
                <a:lnTo>
                  <a:pt x="1530" y="1022"/>
                </a:lnTo>
                <a:lnTo>
                  <a:pt x="1537" y="1009"/>
                </a:lnTo>
                <a:lnTo>
                  <a:pt x="1538" y="990"/>
                </a:lnTo>
                <a:lnTo>
                  <a:pt x="1538" y="813"/>
                </a:lnTo>
                <a:lnTo>
                  <a:pt x="1538" y="808"/>
                </a:lnTo>
                <a:lnTo>
                  <a:pt x="1537" y="802"/>
                </a:lnTo>
                <a:lnTo>
                  <a:pt x="1535" y="800"/>
                </a:lnTo>
                <a:lnTo>
                  <a:pt x="1533" y="797"/>
                </a:lnTo>
                <a:lnTo>
                  <a:pt x="1529" y="796"/>
                </a:lnTo>
                <a:lnTo>
                  <a:pt x="1525" y="794"/>
                </a:lnTo>
                <a:lnTo>
                  <a:pt x="1518" y="793"/>
                </a:lnTo>
                <a:lnTo>
                  <a:pt x="1514" y="793"/>
                </a:lnTo>
                <a:lnTo>
                  <a:pt x="1510" y="792"/>
                </a:lnTo>
                <a:lnTo>
                  <a:pt x="1509" y="791"/>
                </a:lnTo>
                <a:lnTo>
                  <a:pt x="1508" y="789"/>
                </a:lnTo>
                <a:lnTo>
                  <a:pt x="1508" y="788"/>
                </a:lnTo>
                <a:lnTo>
                  <a:pt x="1508" y="785"/>
                </a:lnTo>
                <a:lnTo>
                  <a:pt x="1509" y="784"/>
                </a:lnTo>
                <a:lnTo>
                  <a:pt x="1510" y="783"/>
                </a:lnTo>
                <a:lnTo>
                  <a:pt x="1513" y="781"/>
                </a:lnTo>
                <a:lnTo>
                  <a:pt x="1514" y="779"/>
                </a:lnTo>
                <a:lnTo>
                  <a:pt x="1516" y="776"/>
                </a:lnTo>
                <a:lnTo>
                  <a:pt x="1518" y="775"/>
                </a:lnTo>
                <a:lnTo>
                  <a:pt x="1521" y="774"/>
                </a:lnTo>
                <a:lnTo>
                  <a:pt x="1525" y="774"/>
                </a:lnTo>
                <a:lnTo>
                  <a:pt x="1544" y="772"/>
                </a:lnTo>
                <a:lnTo>
                  <a:pt x="1559" y="771"/>
                </a:lnTo>
                <a:lnTo>
                  <a:pt x="1571" y="767"/>
                </a:lnTo>
                <a:lnTo>
                  <a:pt x="1576" y="766"/>
                </a:lnTo>
                <a:lnTo>
                  <a:pt x="1580" y="762"/>
                </a:lnTo>
                <a:lnTo>
                  <a:pt x="1582" y="759"/>
                </a:lnTo>
                <a:lnTo>
                  <a:pt x="1584" y="758"/>
                </a:lnTo>
                <a:lnTo>
                  <a:pt x="1586" y="757"/>
                </a:lnTo>
                <a:lnTo>
                  <a:pt x="1588" y="755"/>
                </a:lnTo>
                <a:lnTo>
                  <a:pt x="1589" y="755"/>
                </a:lnTo>
                <a:close/>
                <a:moveTo>
                  <a:pt x="1425" y="755"/>
                </a:moveTo>
                <a:lnTo>
                  <a:pt x="1451" y="759"/>
                </a:lnTo>
                <a:lnTo>
                  <a:pt x="1474" y="768"/>
                </a:lnTo>
                <a:lnTo>
                  <a:pt x="1493" y="784"/>
                </a:lnTo>
                <a:lnTo>
                  <a:pt x="1508" y="804"/>
                </a:lnTo>
                <a:lnTo>
                  <a:pt x="1517" y="829"/>
                </a:lnTo>
                <a:lnTo>
                  <a:pt x="1519" y="857"/>
                </a:lnTo>
                <a:lnTo>
                  <a:pt x="1518" y="869"/>
                </a:lnTo>
                <a:lnTo>
                  <a:pt x="1514" y="877"/>
                </a:lnTo>
                <a:lnTo>
                  <a:pt x="1504" y="881"/>
                </a:lnTo>
                <a:lnTo>
                  <a:pt x="1489" y="882"/>
                </a:lnTo>
                <a:lnTo>
                  <a:pt x="1345" y="882"/>
                </a:lnTo>
                <a:lnTo>
                  <a:pt x="1345" y="899"/>
                </a:lnTo>
                <a:lnTo>
                  <a:pt x="1347" y="916"/>
                </a:lnTo>
                <a:lnTo>
                  <a:pt x="1349" y="935"/>
                </a:lnTo>
                <a:lnTo>
                  <a:pt x="1354" y="953"/>
                </a:lnTo>
                <a:lnTo>
                  <a:pt x="1361" y="970"/>
                </a:lnTo>
                <a:lnTo>
                  <a:pt x="1370" y="986"/>
                </a:lnTo>
                <a:lnTo>
                  <a:pt x="1382" y="999"/>
                </a:lnTo>
                <a:lnTo>
                  <a:pt x="1396" y="1009"/>
                </a:lnTo>
                <a:lnTo>
                  <a:pt x="1415" y="1017"/>
                </a:lnTo>
                <a:lnTo>
                  <a:pt x="1437" y="1018"/>
                </a:lnTo>
                <a:lnTo>
                  <a:pt x="1455" y="1016"/>
                </a:lnTo>
                <a:lnTo>
                  <a:pt x="1472" y="1009"/>
                </a:lnTo>
                <a:lnTo>
                  <a:pt x="1485" y="1000"/>
                </a:lnTo>
                <a:lnTo>
                  <a:pt x="1496" y="990"/>
                </a:lnTo>
                <a:lnTo>
                  <a:pt x="1504" y="980"/>
                </a:lnTo>
                <a:lnTo>
                  <a:pt x="1512" y="974"/>
                </a:lnTo>
                <a:lnTo>
                  <a:pt x="1517" y="971"/>
                </a:lnTo>
                <a:lnTo>
                  <a:pt x="1518" y="971"/>
                </a:lnTo>
                <a:lnTo>
                  <a:pt x="1519" y="973"/>
                </a:lnTo>
                <a:lnTo>
                  <a:pt x="1519" y="974"/>
                </a:lnTo>
                <a:lnTo>
                  <a:pt x="1519" y="975"/>
                </a:lnTo>
                <a:lnTo>
                  <a:pt x="1519" y="978"/>
                </a:lnTo>
                <a:lnTo>
                  <a:pt x="1519" y="982"/>
                </a:lnTo>
                <a:lnTo>
                  <a:pt x="1518" y="984"/>
                </a:lnTo>
                <a:lnTo>
                  <a:pt x="1518" y="990"/>
                </a:lnTo>
                <a:lnTo>
                  <a:pt x="1517" y="995"/>
                </a:lnTo>
                <a:lnTo>
                  <a:pt x="1510" y="1003"/>
                </a:lnTo>
                <a:lnTo>
                  <a:pt x="1501" y="1014"/>
                </a:lnTo>
                <a:lnTo>
                  <a:pt x="1488" y="1026"/>
                </a:lnTo>
                <a:lnTo>
                  <a:pt x="1472" y="1037"/>
                </a:lnTo>
                <a:lnTo>
                  <a:pt x="1454" y="1046"/>
                </a:lnTo>
                <a:lnTo>
                  <a:pt x="1433" y="1054"/>
                </a:lnTo>
                <a:lnTo>
                  <a:pt x="1409" y="1055"/>
                </a:lnTo>
                <a:lnTo>
                  <a:pt x="1386" y="1054"/>
                </a:lnTo>
                <a:lnTo>
                  <a:pt x="1364" y="1046"/>
                </a:lnTo>
                <a:lnTo>
                  <a:pt x="1344" y="1034"/>
                </a:lnTo>
                <a:lnTo>
                  <a:pt x="1327" y="1017"/>
                </a:lnTo>
                <a:lnTo>
                  <a:pt x="1312" y="996"/>
                </a:lnTo>
                <a:lnTo>
                  <a:pt x="1302" y="970"/>
                </a:lnTo>
                <a:lnTo>
                  <a:pt x="1297" y="941"/>
                </a:lnTo>
                <a:lnTo>
                  <a:pt x="1294" y="906"/>
                </a:lnTo>
                <a:lnTo>
                  <a:pt x="1297" y="878"/>
                </a:lnTo>
                <a:lnTo>
                  <a:pt x="1303" y="851"/>
                </a:lnTo>
                <a:lnTo>
                  <a:pt x="1315" y="826"/>
                </a:lnTo>
                <a:lnTo>
                  <a:pt x="1330" y="802"/>
                </a:lnTo>
                <a:lnTo>
                  <a:pt x="1349" y="783"/>
                </a:lnTo>
                <a:lnTo>
                  <a:pt x="1371" y="768"/>
                </a:lnTo>
                <a:lnTo>
                  <a:pt x="1396" y="759"/>
                </a:lnTo>
                <a:lnTo>
                  <a:pt x="1425" y="755"/>
                </a:lnTo>
                <a:close/>
                <a:moveTo>
                  <a:pt x="625" y="667"/>
                </a:moveTo>
                <a:lnTo>
                  <a:pt x="642" y="669"/>
                </a:lnTo>
                <a:lnTo>
                  <a:pt x="656" y="671"/>
                </a:lnTo>
                <a:lnTo>
                  <a:pt x="669" y="674"/>
                </a:lnTo>
                <a:lnTo>
                  <a:pt x="680" y="675"/>
                </a:lnTo>
                <a:lnTo>
                  <a:pt x="694" y="673"/>
                </a:lnTo>
                <a:lnTo>
                  <a:pt x="705" y="670"/>
                </a:lnTo>
                <a:lnTo>
                  <a:pt x="711" y="667"/>
                </a:lnTo>
                <a:lnTo>
                  <a:pt x="714" y="667"/>
                </a:lnTo>
                <a:lnTo>
                  <a:pt x="715" y="669"/>
                </a:lnTo>
                <a:lnTo>
                  <a:pt x="716" y="669"/>
                </a:lnTo>
                <a:lnTo>
                  <a:pt x="716" y="670"/>
                </a:lnTo>
                <a:lnTo>
                  <a:pt x="716" y="678"/>
                </a:lnTo>
                <a:lnTo>
                  <a:pt x="715" y="688"/>
                </a:lnTo>
                <a:lnTo>
                  <a:pt x="714" y="704"/>
                </a:lnTo>
                <a:lnTo>
                  <a:pt x="712" y="725"/>
                </a:lnTo>
                <a:lnTo>
                  <a:pt x="714" y="742"/>
                </a:lnTo>
                <a:lnTo>
                  <a:pt x="716" y="757"/>
                </a:lnTo>
                <a:lnTo>
                  <a:pt x="716" y="766"/>
                </a:lnTo>
                <a:lnTo>
                  <a:pt x="716" y="767"/>
                </a:lnTo>
                <a:lnTo>
                  <a:pt x="715" y="770"/>
                </a:lnTo>
                <a:lnTo>
                  <a:pt x="714" y="771"/>
                </a:lnTo>
                <a:lnTo>
                  <a:pt x="711" y="772"/>
                </a:lnTo>
                <a:lnTo>
                  <a:pt x="710" y="772"/>
                </a:lnTo>
                <a:lnTo>
                  <a:pt x="708" y="774"/>
                </a:lnTo>
                <a:lnTo>
                  <a:pt x="707" y="776"/>
                </a:lnTo>
                <a:lnTo>
                  <a:pt x="706" y="777"/>
                </a:lnTo>
                <a:lnTo>
                  <a:pt x="705" y="777"/>
                </a:lnTo>
                <a:lnTo>
                  <a:pt x="703" y="777"/>
                </a:lnTo>
                <a:lnTo>
                  <a:pt x="699" y="777"/>
                </a:lnTo>
                <a:lnTo>
                  <a:pt x="698" y="776"/>
                </a:lnTo>
                <a:lnTo>
                  <a:pt x="697" y="774"/>
                </a:lnTo>
                <a:lnTo>
                  <a:pt x="697" y="771"/>
                </a:lnTo>
                <a:lnTo>
                  <a:pt x="695" y="767"/>
                </a:lnTo>
                <a:lnTo>
                  <a:pt x="689" y="745"/>
                </a:lnTo>
                <a:lnTo>
                  <a:pt x="677" y="728"/>
                </a:lnTo>
                <a:lnTo>
                  <a:pt x="660" y="715"/>
                </a:lnTo>
                <a:lnTo>
                  <a:pt x="638" y="705"/>
                </a:lnTo>
                <a:lnTo>
                  <a:pt x="613" y="703"/>
                </a:lnTo>
                <a:lnTo>
                  <a:pt x="589" y="705"/>
                </a:lnTo>
                <a:lnTo>
                  <a:pt x="570" y="715"/>
                </a:lnTo>
                <a:lnTo>
                  <a:pt x="553" y="729"/>
                </a:lnTo>
                <a:lnTo>
                  <a:pt x="538" y="749"/>
                </a:lnTo>
                <a:lnTo>
                  <a:pt x="528" y="775"/>
                </a:lnTo>
                <a:lnTo>
                  <a:pt x="521" y="805"/>
                </a:lnTo>
                <a:lnTo>
                  <a:pt x="520" y="842"/>
                </a:lnTo>
                <a:lnTo>
                  <a:pt x="521" y="880"/>
                </a:lnTo>
                <a:lnTo>
                  <a:pt x="526" y="914"/>
                </a:lnTo>
                <a:lnTo>
                  <a:pt x="534" y="944"/>
                </a:lnTo>
                <a:lnTo>
                  <a:pt x="546" y="969"/>
                </a:lnTo>
                <a:lnTo>
                  <a:pt x="560" y="988"/>
                </a:lnTo>
                <a:lnTo>
                  <a:pt x="579" y="1003"/>
                </a:lnTo>
                <a:lnTo>
                  <a:pt x="598" y="1012"/>
                </a:lnTo>
                <a:lnTo>
                  <a:pt x="621" y="1014"/>
                </a:lnTo>
                <a:lnTo>
                  <a:pt x="644" y="1012"/>
                </a:lnTo>
                <a:lnTo>
                  <a:pt x="665" y="1005"/>
                </a:lnTo>
                <a:lnTo>
                  <a:pt x="684" y="995"/>
                </a:lnTo>
                <a:lnTo>
                  <a:pt x="699" y="984"/>
                </a:lnTo>
                <a:lnTo>
                  <a:pt x="712" y="973"/>
                </a:lnTo>
                <a:lnTo>
                  <a:pt x="723" y="962"/>
                </a:lnTo>
                <a:lnTo>
                  <a:pt x="731" y="956"/>
                </a:lnTo>
                <a:lnTo>
                  <a:pt x="735" y="953"/>
                </a:lnTo>
                <a:lnTo>
                  <a:pt x="737" y="953"/>
                </a:lnTo>
                <a:lnTo>
                  <a:pt x="739" y="954"/>
                </a:lnTo>
                <a:lnTo>
                  <a:pt x="741" y="966"/>
                </a:lnTo>
                <a:lnTo>
                  <a:pt x="741" y="969"/>
                </a:lnTo>
                <a:lnTo>
                  <a:pt x="739" y="975"/>
                </a:lnTo>
                <a:lnTo>
                  <a:pt x="732" y="983"/>
                </a:lnTo>
                <a:lnTo>
                  <a:pt x="724" y="992"/>
                </a:lnTo>
                <a:lnTo>
                  <a:pt x="698" y="1014"/>
                </a:lnTo>
                <a:lnTo>
                  <a:pt x="676" y="1031"/>
                </a:lnTo>
                <a:lnTo>
                  <a:pt x="656" y="1043"/>
                </a:lnTo>
                <a:lnTo>
                  <a:pt x="636" y="1051"/>
                </a:lnTo>
                <a:lnTo>
                  <a:pt x="619" y="1055"/>
                </a:lnTo>
                <a:lnTo>
                  <a:pt x="601" y="1055"/>
                </a:lnTo>
                <a:lnTo>
                  <a:pt x="574" y="1052"/>
                </a:lnTo>
                <a:lnTo>
                  <a:pt x="547" y="1045"/>
                </a:lnTo>
                <a:lnTo>
                  <a:pt x="525" y="1031"/>
                </a:lnTo>
                <a:lnTo>
                  <a:pt x="507" y="1013"/>
                </a:lnTo>
                <a:lnTo>
                  <a:pt x="491" y="991"/>
                </a:lnTo>
                <a:lnTo>
                  <a:pt x="479" y="966"/>
                </a:lnTo>
                <a:lnTo>
                  <a:pt x="470" y="937"/>
                </a:lnTo>
                <a:lnTo>
                  <a:pt x="465" y="907"/>
                </a:lnTo>
                <a:lnTo>
                  <a:pt x="462" y="874"/>
                </a:lnTo>
                <a:lnTo>
                  <a:pt x="465" y="835"/>
                </a:lnTo>
                <a:lnTo>
                  <a:pt x="473" y="801"/>
                </a:lnTo>
                <a:lnTo>
                  <a:pt x="483" y="770"/>
                </a:lnTo>
                <a:lnTo>
                  <a:pt x="498" y="743"/>
                </a:lnTo>
                <a:lnTo>
                  <a:pt x="516" y="721"/>
                </a:lnTo>
                <a:lnTo>
                  <a:pt x="536" y="702"/>
                </a:lnTo>
                <a:lnTo>
                  <a:pt x="557" y="687"/>
                </a:lnTo>
                <a:lnTo>
                  <a:pt x="579" y="677"/>
                </a:lnTo>
                <a:lnTo>
                  <a:pt x="602" y="670"/>
                </a:lnTo>
                <a:lnTo>
                  <a:pt x="625" y="667"/>
                </a:lnTo>
                <a:close/>
                <a:moveTo>
                  <a:pt x="1026" y="620"/>
                </a:moveTo>
                <a:lnTo>
                  <a:pt x="1028" y="620"/>
                </a:lnTo>
                <a:lnTo>
                  <a:pt x="1029" y="620"/>
                </a:lnTo>
                <a:lnTo>
                  <a:pt x="1032" y="622"/>
                </a:lnTo>
                <a:lnTo>
                  <a:pt x="1033" y="624"/>
                </a:lnTo>
                <a:lnTo>
                  <a:pt x="1035" y="627"/>
                </a:lnTo>
                <a:lnTo>
                  <a:pt x="1036" y="631"/>
                </a:lnTo>
                <a:lnTo>
                  <a:pt x="1035" y="639"/>
                </a:lnTo>
                <a:lnTo>
                  <a:pt x="1033" y="647"/>
                </a:lnTo>
                <a:lnTo>
                  <a:pt x="1032" y="658"/>
                </a:lnTo>
                <a:lnTo>
                  <a:pt x="1031" y="674"/>
                </a:lnTo>
                <a:lnTo>
                  <a:pt x="1029" y="695"/>
                </a:lnTo>
                <a:lnTo>
                  <a:pt x="1028" y="722"/>
                </a:lnTo>
                <a:lnTo>
                  <a:pt x="1028" y="991"/>
                </a:lnTo>
                <a:lnTo>
                  <a:pt x="1029" y="1008"/>
                </a:lnTo>
                <a:lnTo>
                  <a:pt x="1032" y="1020"/>
                </a:lnTo>
                <a:lnTo>
                  <a:pt x="1039" y="1026"/>
                </a:lnTo>
                <a:lnTo>
                  <a:pt x="1047" y="1030"/>
                </a:lnTo>
                <a:lnTo>
                  <a:pt x="1060" y="1031"/>
                </a:lnTo>
                <a:lnTo>
                  <a:pt x="1067" y="1033"/>
                </a:lnTo>
                <a:lnTo>
                  <a:pt x="1071" y="1035"/>
                </a:lnTo>
                <a:lnTo>
                  <a:pt x="1073" y="1037"/>
                </a:lnTo>
                <a:lnTo>
                  <a:pt x="1071" y="1039"/>
                </a:lnTo>
                <a:lnTo>
                  <a:pt x="1071" y="1041"/>
                </a:lnTo>
                <a:lnTo>
                  <a:pt x="1070" y="1042"/>
                </a:lnTo>
                <a:lnTo>
                  <a:pt x="1069" y="1045"/>
                </a:lnTo>
                <a:lnTo>
                  <a:pt x="1067" y="1049"/>
                </a:lnTo>
                <a:lnTo>
                  <a:pt x="1066" y="1050"/>
                </a:lnTo>
                <a:lnTo>
                  <a:pt x="1066" y="1051"/>
                </a:lnTo>
                <a:lnTo>
                  <a:pt x="1064" y="1051"/>
                </a:lnTo>
                <a:lnTo>
                  <a:pt x="1054" y="1051"/>
                </a:lnTo>
                <a:lnTo>
                  <a:pt x="1039" y="1050"/>
                </a:lnTo>
                <a:lnTo>
                  <a:pt x="1022" y="1049"/>
                </a:lnTo>
                <a:lnTo>
                  <a:pt x="1005" y="1047"/>
                </a:lnTo>
                <a:lnTo>
                  <a:pt x="985" y="1047"/>
                </a:lnTo>
                <a:lnTo>
                  <a:pt x="971" y="1049"/>
                </a:lnTo>
                <a:lnTo>
                  <a:pt x="961" y="1050"/>
                </a:lnTo>
                <a:lnTo>
                  <a:pt x="955" y="1051"/>
                </a:lnTo>
                <a:lnTo>
                  <a:pt x="951" y="1051"/>
                </a:lnTo>
                <a:lnTo>
                  <a:pt x="947" y="1051"/>
                </a:lnTo>
                <a:lnTo>
                  <a:pt x="944" y="1051"/>
                </a:lnTo>
                <a:lnTo>
                  <a:pt x="942" y="1051"/>
                </a:lnTo>
                <a:lnTo>
                  <a:pt x="940" y="1050"/>
                </a:lnTo>
                <a:lnTo>
                  <a:pt x="940" y="1047"/>
                </a:lnTo>
                <a:lnTo>
                  <a:pt x="940" y="1046"/>
                </a:lnTo>
                <a:lnTo>
                  <a:pt x="942" y="1045"/>
                </a:lnTo>
                <a:lnTo>
                  <a:pt x="943" y="1042"/>
                </a:lnTo>
                <a:lnTo>
                  <a:pt x="944" y="1041"/>
                </a:lnTo>
                <a:lnTo>
                  <a:pt x="946" y="1039"/>
                </a:lnTo>
                <a:lnTo>
                  <a:pt x="946" y="1038"/>
                </a:lnTo>
                <a:lnTo>
                  <a:pt x="947" y="1037"/>
                </a:lnTo>
                <a:lnTo>
                  <a:pt x="948" y="1035"/>
                </a:lnTo>
                <a:lnTo>
                  <a:pt x="951" y="1034"/>
                </a:lnTo>
                <a:lnTo>
                  <a:pt x="955" y="1033"/>
                </a:lnTo>
                <a:lnTo>
                  <a:pt x="960" y="1030"/>
                </a:lnTo>
                <a:lnTo>
                  <a:pt x="968" y="1024"/>
                </a:lnTo>
                <a:lnTo>
                  <a:pt x="974" y="1016"/>
                </a:lnTo>
                <a:lnTo>
                  <a:pt x="977" y="1003"/>
                </a:lnTo>
                <a:lnTo>
                  <a:pt x="978" y="984"/>
                </a:lnTo>
                <a:lnTo>
                  <a:pt x="978" y="702"/>
                </a:lnTo>
                <a:lnTo>
                  <a:pt x="977" y="686"/>
                </a:lnTo>
                <a:lnTo>
                  <a:pt x="974" y="674"/>
                </a:lnTo>
                <a:lnTo>
                  <a:pt x="968" y="666"/>
                </a:lnTo>
                <a:lnTo>
                  <a:pt x="960" y="664"/>
                </a:lnTo>
                <a:lnTo>
                  <a:pt x="946" y="662"/>
                </a:lnTo>
                <a:lnTo>
                  <a:pt x="936" y="662"/>
                </a:lnTo>
                <a:lnTo>
                  <a:pt x="933" y="661"/>
                </a:lnTo>
                <a:lnTo>
                  <a:pt x="931" y="658"/>
                </a:lnTo>
                <a:lnTo>
                  <a:pt x="933" y="657"/>
                </a:lnTo>
                <a:lnTo>
                  <a:pt x="934" y="654"/>
                </a:lnTo>
                <a:lnTo>
                  <a:pt x="935" y="652"/>
                </a:lnTo>
                <a:lnTo>
                  <a:pt x="936" y="649"/>
                </a:lnTo>
                <a:lnTo>
                  <a:pt x="939" y="647"/>
                </a:lnTo>
                <a:lnTo>
                  <a:pt x="940" y="645"/>
                </a:lnTo>
                <a:lnTo>
                  <a:pt x="942" y="644"/>
                </a:lnTo>
                <a:lnTo>
                  <a:pt x="947" y="643"/>
                </a:lnTo>
                <a:lnTo>
                  <a:pt x="955" y="643"/>
                </a:lnTo>
                <a:lnTo>
                  <a:pt x="971" y="643"/>
                </a:lnTo>
                <a:lnTo>
                  <a:pt x="989" y="641"/>
                </a:lnTo>
                <a:lnTo>
                  <a:pt x="1003" y="636"/>
                </a:lnTo>
                <a:lnTo>
                  <a:pt x="1012" y="631"/>
                </a:lnTo>
                <a:lnTo>
                  <a:pt x="1019" y="626"/>
                </a:lnTo>
                <a:lnTo>
                  <a:pt x="1023" y="622"/>
                </a:lnTo>
                <a:lnTo>
                  <a:pt x="1026" y="620"/>
                </a:lnTo>
                <a:close/>
                <a:moveTo>
                  <a:pt x="391" y="521"/>
                </a:moveTo>
                <a:lnTo>
                  <a:pt x="347" y="547"/>
                </a:lnTo>
                <a:lnTo>
                  <a:pt x="305" y="578"/>
                </a:lnTo>
                <a:lnTo>
                  <a:pt x="267" y="615"/>
                </a:lnTo>
                <a:lnTo>
                  <a:pt x="233" y="654"/>
                </a:lnTo>
                <a:lnTo>
                  <a:pt x="203" y="696"/>
                </a:lnTo>
                <a:lnTo>
                  <a:pt x="179" y="742"/>
                </a:lnTo>
                <a:lnTo>
                  <a:pt x="162" y="791"/>
                </a:lnTo>
                <a:lnTo>
                  <a:pt x="154" y="840"/>
                </a:lnTo>
                <a:lnTo>
                  <a:pt x="150" y="893"/>
                </a:lnTo>
                <a:lnTo>
                  <a:pt x="153" y="942"/>
                </a:lnTo>
                <a:lnTo>
                  <a:pt x="161" y="991"/>
                </a:lnTo>
                <a:lnTo>
                  <a:pt x="174" y="1038"/>
                </a:lnTo>
                <a:lnTo>
                  <a:pt x="192" y="1083"/>
                </a:lnTo>
                <a:lnTo>
                  <a:pt x="213" y="1126"/>
                </a:lnTo>
                <a:lnTo>
                  <a:pt x="238" y="1168"/>
                </a:lnTo>
                <a:lnTo>
                  <a:pt x="266" y="1208"/>
                </a:lnTo>
                <a:lnTo>
                  <a:pt x="294" y="1249"/>
                </a:lnTo>
                <a:lnTo>
                  <a:pt x="326" y="1288"/>
                </a:lnTo>
                <a:lnTo>
                  <a:pt x="359" y="1326"/>
                </a:lnTo>
                <a:lnTo>
                  <a:pt x="323" y="1306"/>
                </a:lnTo>
                <a:lnTo>
                  <a:pt x="287" y="1283"/>
                </a:lnTo>
                <a:lnTo>
                  <a:pt x="250" y="1259"/>
                </a:lnTo>
                <a:lnTo>
                  <a:pt x="212" y="1233"/>
                </a:lnTo>
                <a:lnTo>
                  <a:pt x="175" y="1206"/>
                </a:lnTo>
                <a:lnTo>
                  <a:pt x="140" y="1176"/>
                </a:lnTo>
                <a:lnTo>
                  <a:pt x="107" y="1144"/>
                </a:lnTo>
                <a:lnTo>
                  <a:pt x="77" y="1110"/>
                </a:lnTo>
                <a:lnTo>
                  <a:pt x="51" y="1073"/>
                </a:lnTo>
                <a:lnTo>
                  <a:pt x="29" y="1035"/>
                </a:lnTo>
                <a:lnTo>
                  <a:pt x="13" y="994"/>
                </a:lnTo>
                <a:lnTo>
                  <a:pt x="2" y="950"/>
                </a:lnTo>
                <a:lnTo>
                  <a:pt x="0" y="904"/>
                </a:lnTo>
                <a:lnTo>
                  <a:pt x="2" y="863"/>
                </a:lnTo>
                <a:lnTo>
                  <a:pt x="10" y="823"/>
                </a:lnTo>
                <a:lnTo>
                  <a:pt x="25" y="787"/>
                </a:lnTo>
                <a:lnTo>
                  <a:pt x="43" y="751"/>
                </a:lnTo>
                <a:lnTo>
                  <a:pt x="65" y="719"/>
                </a:lnTo>
                <a:lnTo>
                  <a:pt x="93" y="688"/>
                </a:lnTo>
                <a:lnTo>
                  <a:pt x="122" y="661"/>
                </a:lnTo>
                <a:lnTo>
                  <a:pt x="154" y="635"/>
                </a:lnTo>
                <a:lnTo>
                  <a:pt x="188" y="611"/>
                </a:lnTo>
                <a:lnTo>
                  <a:pt x="222" y="589"/>
                </a:lnTo>
                <a:lnTo>
                  <a:pt x="258" y="569"/>
                </a:lnTo>
                <a:lnTo>
                  <a:pt x="293" y="552"/>
                </a:lnTo>
                <a:lnTo>
                  <a:pt x="327" y="537"/>
                </a:lnTo>
                <a:lnTo>
                  <a:pt x="343" y="533"/>
                </a:lnTo>
                <a:lnTo>
                  <a:pt x="359" y="527"/>
                </a:lnTo>
                <a:lnTo>
                  <a:pt x="374" y="522"/>
                </a:lnTo>
                <a:lnTo>
                  <a:pt x="391" y="521"/>
                </a:lnTo>
                <a:close/>
                <a:moveTo>
                  <a:pt x="682" y="478"/>
                </a:moveTo>
                <a:lnTo>
                  <a:pt x="741" y="482"/>
                </a:lnTo>
                <a:lnTo>
                  <a:pt x="802" y="493"/>
                </a:lnTo>
                <a:lnTo>
                  <a:pt x="749" y="492"/>
                </a:lnTo>
                <a:lnTo>
                  <a:pt x="698" y="496"/>
                </a:lnTo>
                <a:lnTo>
                  <a:pt x="648" y="508"/>
                </a:lnTo>
                <a:lnTo>
                  <a:pt x="600" y="523"/>
                </a:lnTo>
                <a:lnTo>
                  <a:pt x="554" y="546"/>
                </a:lnTo>
                <a:lnTo>
                  <a:pt x="511" y="573"/>
                </a:lnTo>
                <a:lnTo>
                  <a:pt x="471" y="606"/>
                </a:lnTo>
                <a:lnTo>
                  <a:pt x="436" y="643"/>
                </a:lnTo>
                <a:lnTo>
                  <a:pt x="405" y="683"/>
                </a:lnTo>
                <a:lnTo>
                  <a:pt x="378" y="729"/>
                </a:lnTo>
                <a:lnTo>
                  <a:pt x="357" y="791"/>
                </a:lnTo>
                <a:lnTo>
                  <a:pt x="344" y="852"/>
                </a:lnTo>
                <a:lnTo>
                  <a:pt x="339" y="915"/>
                </a:lnTo>
                <a:lnTo>
                  <a:pt x="339" y="978"/>
                </a:lnTo>
                <a:lnTo>
                  <a:pt x="346" y="1039"/>
                </a:lnTo>
                <a:lnTo>
                  <a:pt x="359" y="1101"/>
                </a:lnTo>
                <a:lnTo>
                  <a:pt x="376" y="1162"/>
                </a:lnTo>
                <a:lnTo>
                  <a:pt x="397" y="1221"/>
                </a:lnTo>
                <a:lnTo>
                  <a:pt x="420" y="1280"/>
                </a:lnTo>
                <a:lnTo>
                  <a:pt x="448" y="1337"/>
                </a:lnTo>
                <a:lnTo>
                  <a:pt x="477" y="1392"/>
                </a:lnTo>
                <a:lnTo>
                  <a:pt x="508" y="1444"/>
                </a:lnTo>
                <a:lnTo>
                  <a:pt x="448" y="1388"/>
                </a:lnTo>
                <a:lnTo>
                  <a:pt x="391" y="1327"/>
                </a:lnTo>
                <a:lnTo>
                  <a:pt x="339" y="1265"/>
                </a:lnTo>
                <a:lnTo>
                  <a:pt x="291" y="1200"/>
                </a:lnTo>
                <a:lnTo>
                  <a:pt x="246" y="1135"/>
                </a:lnTo>
                <a:lnTo>
                  <a:pt x="225" y="1101"/>
                </a:lnTo>
                <a:lnTo>
                  <a:pt x="209" y="1063"/>
                </a:lnTo>
                <a:lnTo>
                  <a:pt x="195" y="1022"/>
                </a:lnTo>
                <a:lnTo>
                  <a:pt x="184" y="980"/>
                </a:lnTo>
                <a:lnTo>
                  <a:pt x="179" y="937"/>
                </a:lnTo>
                <a:lnTo>
                  <a:pt x="177" y="894"/>
                </a:lnTo>
                <a:lnTo>
                  <a:pt x="178" y="851"/>
                </a:lnTo>
                <a:lnTo>
                  <a:pt x="184" y="809"/>
                </a:lnTo>
                <a:lnTo>
                  <a:pt x="196" y="767"/>
                </a:lnTo>
                <a:lnTo>
                  <a:pt x="213" y="729"/>
                </a:lnTo>
                <a:lnTo>
                  <a:pt x="236" y="694"/>
                </a:lnTo>
                <a:lnTo>
                  <a:pt x="274" y="647"/>
                </a:lnTo>
                <a:lnTo>
                  <a:pt x="315" y="606"/>
                </a:lnTo>
                <a:lnTo>
                  <a:pt x="360" y="571"/>
                </a:lnTo>
                <a:lnTo>
                  <a:pt x="408" y="540"/>
                </a:lnTo>
                <a:lnTo>
                  <a:pt x="460" y="517"/>
                </a:lnTo>
                <a:lnTo>
                  <a:pt x="512" y="499"/>
                </a:lnTo>
                <a:lnTo>
                  <a:pt x="567" y="485"/>
                </a:lnTo>
                <a:lnTo>
                  <a:pt x="623" y="479"/>
                </a:lnTo>
                <a:lnTo>
                  <a:pt x="682" y="478"/>
                </a:lnTo>
                <a:close/>
                <a:moveTo>
                  <a:pt x="875" y="280"/>
                </a:moveTo>
                <a:lnTo>
                  <a:pt x="900" y="280"/>
                </a:lnTo>
                <a:lnTo>
                  <a:pt x="919" y="281"/>
                </a:lnTo>
                <a:lnTo>
                  <a:pt x="930" y="282"/>
                </a:lnTo>
                <a:lnTo>
                  <a:pt x="934" y="282"/>
                </a:lnTo>
                <a:lnTo>
                  <a:pt x="1022" y="548"/>
                </a:lnTo>
                <a:lnTo>
                  <a:pt x="977" y="522"/>
                </a:lnTo>
                <a:lnTo>
                  <a:pt x="929" y="499"/>
                </a:lnTo>
                <a:lnTo>
                  <a:pt x="879" y="479"/>
                </a:lnTo>
                <a:lnTo>
                  <a:pt x="828" y="464"/>
                </a:lnTo>
                <a:lnTo>
                  <a:pt x="773" y="455"/>
                </a:lnTo>
                <a:lnTo>
                  <a:pt x="689" y="450"/>
                </a:lnTo>
                <a:lnTo>
                  <a:pt x="606" y="453"/>
                </a:lnTo>
                <a:lnTo>
                  <a:pt x="525" y="462"/>
                </a:lnTo>
                <a:lnTo>
                  <a:pt x="445" y="478"/>
                </a:lnTo>
                <a:lnTo>
                  <a:pt x="368" y="499"/>
                </a:lnTo>
                <a:lnTo>
                  <a:pt x="293" y="525"/>
                </a:lnTo>
                <a:lnTo>
                  <a:pt x="221" y="556"/>
                </a:lnTo>
                <a:lnTo>
                  <a:pt x="285" y="513"/>
                </a:lnTo>
                <a:lnTo>
                  <a:pt x="351" y="470"/>
                </a:lnTo>
                <a:lnTo>
                  <a:pt x="416" y="429"/>
                </a:lnTo>
                <a:lnTo>
                  <a:pt x="484" y="392"/>
                </a:lnTo>
                <a:lnTo>
                  <a:pt x="554" y="358"/>
                </a:lnTo>
                <a:lnTo>
                  <a:pt x="623" y="330"/>
                </a:lnTo>
                <a:lnTo>
                  <a:pt x="695" y="307"/>
                </a:lnTo>
                <a:lnTo>
                  <a:pt x="767" y="290"/>
                </a:lnTo>
                <a:lnTo>
                  <a:pt x="842" y="281"/>
                </a:lnTo>
                <a:lnTo>
                  <a:pt x="875" y="280"/>
                </a:lnTo>
                <a:close/>
                <a:moveTo>
                  <a:pt x="842" y="0"/>
                </a:moveTo>
                <a:lnTo>
                  <a:pt x="926" y="248"/>
                </a:lnTo>
                <a:lnTo>
                  <a:pt x="855" y="251"/>
                </a:lnTo>
                <a:lnTo>
                  <a:pt x="787" y="259"/>
                </a:lnTo>
                <a:lnTo>
                  <a:pt x="723" y="271"/>
                </a:lnTo>
                <a:lnTo>
                  <a:pt x="659" y="288"/>
                </a:lnTo>
                <a:lnTo>
                  <a:pt x="606" y="307"/>
                </a:lnTo>
                <a:lnTo>
                  <a:pt x="554" y="328"/>
                </a:lnTo>
                <a:lnTo>
                  <a:pt x="504" y="353"/>
                </a:lnTo>
                <a:lnTo>
                  <a:pt x="454" y="379"/>
                </a:lnTo>
                <a:lnTo>
                  <a:pt x="405" y="406"/>
                </a:lnTo>
                <a:lnTo>
                  <a:pt x="469" y="330"/>
                </a:lnTo>
                <a:lnTo>
                  <a:pt x="537" y="255"/>
                </a:lnTo>
                <a:lnTo>
                  <a:pt x="609" y="184"/>
                </a:lnTo>
                <a:lnTo>
                  <a:pt x="685" y="117"/>
                </a:lnTo>
                <a:lnTo>
                  <a:pt x="762" y="56"/>
                </a:lnTo>
                <a:lnTo>
                  <a:pt x="842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5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2CB4-FEB1-4957-9B45-D5E374A93F8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918757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2CB4-FEB1-4957-9B45-D5E374A93F8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67563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 anchorCtr="0"/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 anchorCtr="0"/>
          <a:lstStyle>
            <a:lvl1pPr marL="0" indent="0" algn="ctr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2CB4-FEB1-4957-9B45-D5E374A93F8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044294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339" y="87088"/>
            <a:ext cx="8286261" cy="76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2CB4-FEB1-4957-9B45-D5E374A93F8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74930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2CB4-FEB1-4957-9B45-D5E374A93F8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273025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803" y="181094"/>
            <a:ext cx="8094372" cy="741102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0"/>
          </p:nvPr>
        </p:nvSpPr>
        <p:spPr>
          <a:xfrm>
            <a:off x="524669" y="1936750"/>
            <a:ext cx="8107877" cy="3766782"/>
          </a:xfrm>
        </p:spPr>
        <p:txBody>
          <a:bodyPr/>
          <a:lstStyle>
            <a:lvl1pPr marL="273050" indent="-273050">
              <a:buSzPct val="120000"/>
              <a:buFontTx/>
              <a:buBlip>
                <a:blip r:embed="rId2"/>
              </a:buBlip>
              <a:defRPr b="0">
                <a:solidFill>
                  <a:srgbClr val="939BA1"/>
                </a:solidFill>
              </a:defRPr>
            </a:lvl1pPr>
            <a:lvl2pPr>
              <a:buFont typeface="Symbol" pitchFamily="18" charset="2"/>
              <a:buChar char="·"/>
              <a:defRPr/>
            </a:lvl2pPr>
            <a:lvl3pPr marL="531813" indent="-258763">
              <a:buSzPct val="100000"/>
              <a:buFont typeface="Symbol" pitchFamily="18" charset="2"/>
              <a:buChar char="·"/>
              <a:defRPr/>
            </a:lvl3pPr>
            <a:lvl4pPr marL="723900" indent="-192088">
              <a:buFont typeface="Arial" pitchFamily="34" charset="0"/>
              <a:buChar char="‒"/>
              <a:defRPr/>
            </a:lvl4pPr>
            <a:lvl5pPr marL="900113" indent="-176213">
              <a:spcBef>
                <a:spcPts val="500"/>
              </a:spcBef>
              <a:buClr>
                <a:srgbClr val="939BA1"/>
              </a:buClr>
              <a:buFont typeface="Arial" pitchFamily="34" charset="0"/>
              <a:buChar char="‒"/>
              <a:defRPr sz="1000">
                <a:solidFill>
                  <a:srgbClr val="939BA1"/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2"/>
            <a:r>
              <a:rPr lang="it-IT" dirty="0" smtClean="0"/>
              <a:t>Secondo livello</a:t>
            </a:r>
          </a:p>
          <a:p>
            <a:pPr lvl="3"/>
            <a:r>
              <a:rPr lang="it-IT" dirty="0" smtClean="0"/>
              <a:t>Terzo livello</a:t>
            </a:r>
          </a:p>
          <a:p>
            <a:pPr lvl="4"/>
            <a:r>
              <a:rPr lang="it-IT" dirty="0" smtClean="0"/>
              <a:t>Quarto livello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1"/>
          </p:nvPr>
        </p:nvSpPr>
        <p:spPr>
          <a:xfrm>
            <a:off x="524669" y="1229890"/>
            <a:ext cx="8114506" cy="249299"/>
          </a:xfrm>
        </p:spPr>
        <p:txBody>
          <a:bodyPr vert="horz" wrap="square" lIns="0" tIns="0" rIns="0" bIns="0" rtlCol="0" anchor="t" anchorCtr="0">
            <a:spAutoFit/>
          </a:bodyPr>
          <a:lstStyle>
            <a:lvl1pPr>
              <a:defRPr lang="it-IT" sz="1800" b="1" kern="1200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rgbClr val="0069AA"/>
              </a:buClr>
              <a:buSzPct val="80000"/>
              <a:buFont typeface="Symbol" pitchFamily="18" charset="2"/>
              <a:buNone/>
            </a:pPr>
            <a:r>
              <a:rPr lang="it-IT" dirty="0" smtClean="0"/>
              <a:t>Fare clic per modificare stili del testo dello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39" y="87088"/>
            <a:ext cx="8286261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772" y="1447800"/>
            <a:ext cx="7696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710591"/>
            <a:ext cx="2133600" cy="136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5E2CB4-FEB1-4957-9B45-D5E374A93F8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Freeform 10"/>
          <p:cNvSpPr>
            <a:spLocks noEditPoints="1"/>
          </p:cNvSpPr>
          <p:nvPr/>
        </p:nvSpPr>
        <p:spPr bwMode="auto">
          <a:xfrm>
            <a:off x="206830" y="119742"/>
            <a:ext cx="685800" cy="602735"/>
          </a:xfrm>
          <a:custGeom>
            <a:avLst/>
            <a:gdLst>
              <a:gd name="T0" fmla="*/ 663 w 1998"/>
              <a:gd name="T1" fmla="*/ 1599 h 1756"/>
              <a:gd name="T2" fmla="*/ 601 w 1998"/>
              <a:gd name="T3" fmla="*/ 1261 h 1756"/>
              <a:gd name="T4" fmla="*/ 1045 w 1998"/>
              <a:gd name="T5" fmla="*/ 1159 h 1756"/>
              <a:gd name="T6" fmla="*/ 397 w 1998"/>
              <a:gd name="T7" fmla="*/ 1135 h 1756"/>
              <a:gd name="T8" fmla="*/ 1137 w 1998"/>
              <a:gd name="T9" fmla="*/ 915 h 1756"/>
              <a:gd name="T10" fmla="*/ 846 w 1998"/>
              <a:gd name="T11" fmla="*/ 784 h 1756"/>
              <a:gd name="T12" fmla="*/ 897 w 1998"/>
              <a:gd name="T13" fmla="*/ 829 h 1756"/>
              <a:gd name="T14" fmla="*/ 1906 w 1998"/>
              <a:gd name="T15" fmla="*/ 861 h 1756"/>
              <a:gd name="T16" fmla="*/ 1362 w 1998"/>
              <a:gd name="T17" fmla="*/ 808 h 1756"/>
              <a:gd name="T18" fmla="*/ 1437 w 1998"/>
              <a:gd name="T19" fmla="*/ 789 h 1756"/>
              <a:gd name="T20" fmla="*/ 784 w 1998"/>
              <a:gd name="T21" fmla="*/ 901 h 1756"/>
              <a:gd name="T22" fmla="*/ 951 w 1998"/>
              <a:gd name="T23" fmla="*/ 975 h 1756"/>
              <a:gd name="T24" fmla="*/ 893 w 1998"/>
              <a:gd name="T25" fmla="*/ 1049 h 1756"/>
              <a:gd name="T26" fmla="*/ 740 w 1998"/>
              <a:gd name="T27" fmla="*/ 956 h 1756"/>
              <a:gd name="T28" fmla="*/ 1256 w 1998"/>
              <a:gd name="T29" fmla="*/ 766 h 1756"/>
              <a:gd name="T30" fmla="*/ 1314 w 1998"/>
              <a:gd name="T31" fmla="*/ 788 h 1756"/>
              <a:gd name="T32" fmla="*/ 1280 w 1998"/>
              <a:gd name="T33" fmla="*/ 868 h 1756"/>
              <a:gd name="T34" fmla="*/ 1117 w 1998"/>
              <a:gd name="T35" fmla="*/ 990 h 1756"/>
              <a:gd name="T36" fmla="*/ 1256 w 1998"/>
              <a:gd name="T37" fmla="*/ 1153 h 1756"/>
              <a:gd name="T38" fmla="*/ 1085 w 1998"/>
              <a:gd name="T39" fmla="*/ 1058 h 1756"/>
              <a:gd name="T40" fmla="*/ 1265 w 1998"/>
              <a:gd name="T41" fmla="*/ 1107 h 1756"/>
              <a:gd name="T42" fmla="*/ 1077 w 1998"/>
              <a:gd name="T43" fmla="*/ 1025 h 1756"/>
              <a:gd name="T44" fmla="*/ 1078 w 1998"/>
              <a:gd name="T45" fmla="*/ 805 h 1756"/>
              <a:gd name="T46" fmla="*/ 1998 w 1998"/>
              <a:gd name="T47" fmla="*/ 857 h 1756"/>
              <a:gd name="T48" fmla="*/ 1915 w 1998"/>
              <a:gd name="T49" fmla="*/ 1018 h 1756"/>
              <a:gd name="T50" fmla="*/ 1998 w 1998"/>
              <a:gd name="T51" fmla="*/ 982 h 1756"/>
              <a:gd name="T52" fmla="*/ 1791 w 1998"/>
              <a:gd name="T53" fmla="*/ 996 h 1756"/>
              <a:gd name="T54" fmla="*/ 1594 w 1998"/>
              <a:gd name="T55" fmla="*/ 758 h 1756"/>
              <a:gd name="T56" fmla="*/ 1721 w 1998"/>
              <a:gd name="T57" fmla="*/ 764 h 1756"/>
              <a:gd name="T58" fmla="*/ 1795 w 1998"/>
              <a:gd name="T59" fmla="*/ 1042 h 1756"/>
              <a:gd name="T60" fmla="*/ 1675 w 1998"/>
              <a:gd name="T61" fmla="*/ 1050 h 1756"/>
              <a:gd name="T62" fmla="*/ 1698 w 1998"/>
              <a:gd name="T63" fmla="*/ 1025 h 1756"/>
              <a:gd name="T64" fmla="*/ 1589 w 1998"/>
              <a:gd name="T65" fmla="*/ 853 h 1756"/>
              <a:gd name="T66" fmla="*/ 1623 w 1998"/>
              <a:gd name="T67" fmla="*/ 1051 h 1756"/>
              <a:gd name="T68" fmla="*/ 1502 w 1998"/>
              <a:gd name="T69" fmla="*/ 1043 h 1756"/>
              <a:gd name="T70" fmla="*/ 1537 w 1998"/>
              <a:gd name="T71" fmla="*/ 802 h 1756"/>
              <a:gd name="T72" fmla="*/ 1514 w 1998"/>
              <a:gd name="T73" fmla="*/ 779 h 1756"/>
              <a:gd name="T74" fmla="*/ 1425 w 1998"/>
              <a:gd name="T75" fmla="*/ 755 h 1756"/>
              <a:gd name="T76" fmla="*/ 1354 w 1998"/>
              <a:gd name="T77" fmla="*/ 953 h 1756"/>
              <a:gd name="T78" fmla="*/ 1519 w 1998"/>
              <a:gd name="T79" fmla="*/ 973 h 1756"/>
              <a:gd name="T80" fmla="*/ 1386 w 1998"/>
              <a:gd name="T81" fmla="*/ 1054 h 1756"/>
              <a:gd name="T82" fmla="*/ 1425 w 1998"/>
              <a:gd name="T83" fmla="*/ 755 h 1756"/>
              <a:gd name="T84" fmla="*/ 714 w 1998"/>
              <a:gd name="T85" fmla="*/ 704 h 1756"/>
              <a:gd name="T86" fmla="*/ 699 w 1998"/>
              <a:gd name="T87" fmla="*/ 777 h 1756"/>
              <a:gd name="T88" fmla="*/ 521 w 1998"/>
              <a:gd name="T89" fmla="*/ 805 h 1756"/>
              <a:gd name="T90" fmla="*/ 723 w 1998"/>
              <a:gd name="T91" fmla="*/ 962 h 1756"/>
              <a:gd name="T92" fmla="*/ 601 w 1998"/>
              <a:gd name="T93" fmla="*/ 1055 h 1756"/>
              <a:gd name="T94" fmla="*/ 536 w 1998"/>
              <a:gd name="T95" fmla="*/ 702 h 1756"/>
              <a:gd name="T96" fmla="*/ 1031 w 1998"/>
              <a:gd name="T97" fmla="*/ 674 h 1756"/>
              <a:gd name="T98" fmla="*/ 1069 w 1998"/>
              <a:gd name="T99" fmla="*/ 1045 h 1756"/>
              <a:gd name="T100" fmla="*/ 944 w 1998"/>
              <a:gd name="T101" fmla="*/ 1051 h 1756"/>
              <a:gd name="T102" fmla="*/ 968 w 1998"/>
              <a:gd name="T103" fmla="*/ 1024 h 1756"/>
              <a:gd name="T104" fmla="*/ 935 w 1998"/>
              <a:gd name="T105" fmla="*/ 652 h 1756"/>
              <a:gd name="T106" fmla="*/ 347 w 1998"/>
              <a:gd name="T107" fmla="*/ 547 h 1756"/>
              <a:gd name="T108" fmla="*/ 266 w 1998"/>
              <a:gd name="T109" fmla="*/ 1208 h 1756"/>
              <a:gd name="T110" fmla="*/ 2 w 1998"/>
              <a:gd name="T111" fmla="*/ 950 h 1756"/>
              <a:gd name="T112" fmla="*/ 343 w 1998"/>
              <a:gd name="T113" fmla="*/ 533 h 1756"/>
              <a:gd name="T114" fmla="*/ 405 w 1998"/>
              <a:gd name="T115" fmla="*/ 683 h 1756"/>
              <a:gd name="T116" fmla="*/ 391 w 1998"/>
              <a:gd name="T117" fmla="*/ 1327 h 1756"/>
              <a:gd name="T118" fmla="*/ 274 w 1998"/>
              <a:gd name="T119" fmla="*/ 647 h 1756"/>
              <a:gd name="T120" fmla="*/ 977 w 1998"/>
              <a:gd name="T121" fmla="*/ 522 h 1756"/>
              <a:gd name="T122" fmla="*/ 484 w 1998"/>
              <a:gd name="T123" fmla="*/ 392 h 1756"/>
              <a:gd name="T124" fmla="*/ 504 w 1998"/>
              <a:gd name="T125" fmla="*/ 353 h 1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98" h="1756">
                <a:moveTo>
                  <a:pt x="443" y="1271"/>
                </a:moveTo>
                <a:lnTo>
                  <a:pt x="479" y="1318"/>
                </a:lnTo>
                <a:lnTo>
                  <a:pt x="519" y="1359"/>
                </a:lnTo>
                <a:lnTo>
                  <a:pt x="562" y="1394"/>
                </a:lnTo>
                <a:lnTo>
                  <a:pt x="608" y="1423"/>
                </a:lnTo>
                <a:lnTo>
                  <a:pt x="656" y="1448"/>
                </a:lnTo>
                <a:lnTo>
                  <a:pt x="708" y="1466"/>
                </a:lnTo>
                <a:lnTo>
                  <a:pt x="762" y="1481"/>
                </a:lnTo>
                <a:lnTo>
                  <a:pt x="817" y="1489"/>
                </a:lnTo>
                <a:lnTo>
                  <a:pt x="874" y="1492"/>
                </a:lnTo>
                <a:lnTo>
                  <a:pt x="931" y="1491"/>
                </a:lnTo>
                <a:lnTo>
                  <a:pt x="846" y="1756"/>
                </a:lnTo>
                <a:lnTo>
                  <a:pt x="782" y="1709"/>
                </a:lnTo>
                <a:lnTo>
                  <a:pt x="720" y="1656"/>
                </a:lnTo>
                <a:lnTo>
                  <a:pt x="663" y="1599"/>
                </a:lnTo>
                <a:lnTo>
                  <a:pt x="609" y="1538"/>
                </a:lnTo>
                <a:lnTo>
                  <a:pt x="560" y="1474"/>
                </a:lnTo>
                <a:lnTo>
                  <a:pt x="516" y="1409"/>
                </a:lnTo>
                <a:lnTo>
                  <a:pt x="477" y="1341"/>
                </a:lnTo>
                <a:lnTo>
                  <a:pt x="443" y="1271"/>
                </a:lnTo>
                <a:close/>
                <a:moveTo>
                  <a:pt x="367" y="933"/>
                </a:moveTo>
                <a:lnTo>
                  <a:pt x="374" y="978"/>
                </a:lnTo>
                <a:lnTo>
                  <a:pt x="386" y="1022"/>
                </a:lnTo>
                <a:lnTo>
                  <a:pt x="405" y="1066"/>
                </a:lnTo>
                <a:lnTo>
                  <a:pt x="427" y="1106"/>
                </a:lnTo>
                <a:lnTo>
                  <a:pt x="454" y="1145"/>
                </a:lnTo>
                <a:lnTo>
                  <a:pt x="486" y="1181"/>
                </a:lnTo>
                <a:lnTo>
                  <a:pt x="521" y="1212"/>
                </a:lnTo>
                <a:lnTo>
                  <a:pt x="559" y="1238"/>
                </a:lnTo>
                <a:lnTo>
                  <a:pt x="601" y="1261"/>
                </a:lnTo>
                <a:lnTo>
                  <a:pt x="638" y="1275"/>
                </a:lnTo>
                <a:lnTo>
                  <a:pt x="676" y="1286"/>
                </a:lnTo>
                <a:lnTo>
                  <a:pt x="716" y="1291"/>
                </a:lnTo>
                <a:lnTo>
                  <a:pt x="758" y="1291"/>
                </a:lnTo>
                <a:lnTo>
                  <a:pt x="800" y="1288"/>
                </a:lnTo>
                <a:lnTo>
                  <a:pt x="841" y="1280"/>
                </a:lnTo>
                <a:lnTo>
                  <a:pt x="880" y="1270"/>
                </a:lnTo>
                <a:lnTo>
                  <a:pt x="917" y="1254"/>
                </a:lnTo>
                <a:lnTo>
                  <a:pt x="951" y="1236"/>
                </a:lnTo>
                <a:lnTo>
                  <a:pt x="978" y="1219"/>
                </a:lnTo>
                <a:lnTo>
                  <a:pt x="999" y="1203"/>
                </a:lnTo>
                <a:lnTo>
                  <a:pt x="1018" y="1187"/>
                </a:lnTo>
                <a:lnTo>
                  <a:pt x="1031" y="1174"/>
                </a:lnTo>
                <a:lnTo>
                  <a:pt x="1040" y="1165"/>
                </a:lnTo>
                <a:lnTo>
                  <a:pt x="1045" y="1159"/>
                </a:lnTo>
                <a:lnTo>
                  <a:pt x="1047" y="1156"/>
                </a:lnTo>
                <a:lnTo>
                  <a:pt x="936" y="1460"/>
                </a:lnTo>
                <a:lnTo>
                  <a:pt x="883" y="1461"/>
                </a:lnTo>
                <a:lnTo>
                  <a:pt x="829" y="1460"/>
                </a:lnTo>
                <a:lnTo>
                  <a:pt x="775" y="1453"/>
                </a:lnTo>
                <a:lnTo>
                  <a:pt x="726" y="1441"/>
                </a:lnTo>
                <a:lnTo>
                  <a:pt x="676" y="1424"/>
                </a:lnTo>
                <a:lnTo>
                  <a:pt x="629" y="1403"/>
                </a:lnTo>
                <a:lnTo>
                  <a:pt x="584" y="1379"/>
                </a:lnTo>
                <a:lnTo>
                  <a:pt x="543" y="1347"/>
                </a:lnTo>
                <a:lnTo>
                  <a:pt x="505" y="1312"/>
                </a:lnTo>
                <a:lnTo>
                  <a:pt x="471" y="1271"/>
                </a:lnTo>
                <a:lnTo>
                  <a:pt x="440" y="1225"/>
                </a:lnTo>
                <a:lnTo>
                  <a:pt x="416" y="1181"/>
                </a:lnTo>
                <a:lnTo>
                  <a:pt x="397" y="1135"/>
                </a:lnTo>
                <a:lnTo>
                  <a:pt x="384" y="1086"/>
                </a:lnTo>
                <a:lnTo>
                  <a:pt x="374" y="1037"/>
                </a:lnTo>
                <a:lnTo>
                  <a:pt x="369" y="986"/>
                </a:lnTo>
                <a:lnTo>
                  <a:pt x="367" y="933"/>
                </a:lnTo>
                <a:close/>
                <a:moveTo>
                  <a:pt x="1164" y="785"/>
                </a:moveTo>
                <a:lnTo>
                  <a:pt x="1145" y="788"/>
                </a:lnTo>
                <a:lnTo>
                  <a:pt x="1128" y="797"/>
                </a:lnTo>
                <a:lnTo>
                  <a:pt x="1116" y="810"/>
                </a:lnTo>
                <a:lnTo>
                  <a:pt x="1108" y="827"/>
                </a:lnTo>
                <a:lnTo>
                  <a:pt x="1105" y="846"/>
                </a:lnTo>
                <a:lnTo>
                  <a:pt x="1107" y="861"/>
                </a:lnTo>
                <a:lnTo>
                  <a:pt x="1109" y="877"/>
                </a:lnTo>
                <a:lnTo>
                  <a:pt x="1116" y="891"/>
                </a:lnTo>
                <a:lnTo>
                  <a:pt x="1125" y="904"/>
                </a:lnTo>
                <a:lnTo>
                  <a:pt x="1137" y="915"/>
                </a:lnTo>
                <a:lnTo>
                  <a:pt x="1153" y="921"/>
                </a:lnTo>
                <a:lnTo>
                  <a:pt x="1170" y="924"/>
                </a:lnTo>
                <a:lnTo>
                  <a:pt x="1189" y="921"/>
                </a:lnTo>
                <a:lnTo>
                  <a:pt x="1205" y="912"/>
                </a:lnTo>
                <a:lnTo>
                  <a:pt x="1218" y="899"/>
                </a:lnTo>
                <a:lnTo>
                  <a:pt x="1225" y="882"/>
                </a:lnTo>
                <a:lnTo>
                  <a:pt x="1227" y="864"/>
                </a:lnTo>
                <a:lnTo>
                  <a:pt x="1226" y="848"/>
                </a:lnTo>
                <a:lnTo>
                  <a:pt x="1223" y="832"/>
                </a:lnTo>
                <a:lnTo>
                  <a:pt x="1217" y="818"/>
                </a:lnTo>
                <a:lnTo>
                  <a:pt x="1208" y="805"/>
                </a:lnTo>
                <a:lnTo>
                  <a:pt x="1196" y="794"/>
                </a:lnTo>
                <a:lnTo>
                  <a:pt x="1181" y="788"/>
                </a:lnTo>
                <a:lnTo>
                  <a:pt x="1164" y="785"/>
                </a:lnTo>
                <a:close/>
                <a:moveTo>
                  <a:pt x="846" y="784"/>
                </a:moveTo>
                <a:lnTo>
                  <a:pt x="828" y="787"/>
                </a:lnTo>
                <a:lnTo>
                  <a:pt x="813" y="796"/>
                </a:lnTo>
                <a:lnTo>
                  <a:pt x="802" y="810"/>
                </a:lnTo>
                <a:lnTo>
                  <a:pt x="794" y="831"/>
                </a:lnTo>
                <a:lnTo>
                  <a:pt x="787" y="860"/>
                </a:lnTo>
                <a:lnTo>
                  <a:pt x="804" y="861"/>
                </a:lnTo>
                <a:lnTo>
                  <a:pt x="822" y="863"/>
                </a:lnTo>
                <a:lnTo>
                  <a:pt x="845" y="863"/>
                </a:lnTo>
                <a:lnTo>
                  <a:pt x="867" y="863"/>
                </a:lnTo>
                <a:lnTo>
                  <a:pt x="883" y="861"/>
                </a:lnTo>
                <a:lnTo>
                  <a:pt x="892" y="860"/>
                </a:lnTo>
                <a:lnTo>
                  <a:pt x="897" y="856"/>
                </a:lnTo>
                <a:lnTo>
                  <a:pt x="898" y="851"/>
                </a:lnTo>
                <a:lnTo>
                  <a:pt x="898" y="844"/>
                </a:lnTo>
                <a:lnTo>
                  <a:pt x="897" y="829"/>
                </a:lnTo>
                <a:lnTo>
                  <a:pt x="893" y="814"/>
                </a:lnTo>
                <a:lnTo>
                  <a:pt x="887" y="801"/>
                </a:lnTo>
                <a:lnTo>
                  <a:pt x="876" y="792"/>
                </a:lnTo>
                <a:lnTo>
                  <a:pt x="863" y="785"/>
                </a:lnTo>
                <a:lnTo>
                  <a:pt x="846" y="784"/>
                </a:lnTo>
                <a:close/>
                <a:moveTo>
                  <a:pt x="1886" y="780"/>
                </a:moveTo>
                <a:lnTo>
                  <a:pt x="1868" y="784"/>
                </a:lnTo>
                <a:lnTo>
                  <a:pt x="1854" y="792"/>
                </a:lnTo>
                <a:lnTo>
                  <a:pt x="1842" y="808"/>
                </a:lnTo>
                <a:lnTo>
                  <a:pt x="1833" y="830"/>
                </a:lnTo>
                <a:lnTo>
                  <a:pt x="1826" y="859"/>
                </a:lnTo>
                <a:lnTo>
                  <a:pt x="1843" y="860"/>
                </a:lnTo>
                <a:lnTo>
                  <a:pt x="1861" y="860"/>
                </a:lnTo>
                <a:lnTo>
                  <a:pt x="1884" y="861"/>
                </a:lnTo>
                <a:lnTo>
                  <a:pt x="1906" y="861"/>
                </a:lnTo>
                <a:lnTo>
                  <a:pt x="1922" y="860"/>
                </a:lnTo>
                <a:lnTo>
                  <a:pt x="1931" y="859"/>
                </a:lnTo>
                <a:lnTo>
                  <a:pt x="1935" y="855"/>
                </a:lnTo>
                <a:lnTo>
                  <a:pt x="1937" y="849"/>
                </a:lnTo>
                <a:lnTo>
                  <a:pt x="1937" y="843"/>
                </a:lnTo>
                <a:lnTo>
                  <a:pt x="1936" y="827"/>
                </a:lnTo>
                <a:lnTo>
                  <a:pt x="1932" y="813"/>
                </a:lnTo>
                <a:lnTo>
                  <a:pt x="1926" y="800"/>
                </a:lnTo>
                <a:lnTo>
                  <a:pt x="1915" y="789"/>
                </a:lnTo>
                <a:lnTo>
                  <a:pt x="1903" y="783"/>
                </a:lnTo>
                <a:lnTo>
                  <a:pt x="1886" y="780"/>
                </a:lnTo>
                <a:close/>
                <a:moveTo>
                  <a:pt x="1408" y="780"/>
                </a:moveTo>
                <a:lnTo>
                  <a:pt x="1390" y="784"/>
                </a:lnTo>
                <a:lnTo>
                  <a:pt x="1374" y="792"/>
                </a:lnTo>
                <a:lnTo>
                  <a:pt x="1362" y="808"/>
                </a:lnTo>
                <a:lnTo>
                  <a:pt x="1353" y="830"/>
                </a:lnTo>
                <a:lnTo>
                  <a:pt x="1348" y="859"/>
                </a:lnTo>
                <a:lnTo>
                  <a:pt x="1365" y="860"/>
                </a:lnTo>
                <a:lnTo>
                  <a:pt x="1382" y="860"/>
                </a:lnTo>
                <a:lnTo>
                  <a:pt x="1405" y="861"/>
                </a:lnTo>
                <a:lnTo>
                  <a:pt x="1428" y="861"/>
                </a:lnTo>
                <a:lnTo>
                  <a:pt x="1442" y="860"/>
                </a:lnTo>
                <a:lnTo>
                  <a:pt x="1451" y="859"/>
                </a:lnTo>
                <a:lnTo>
                  <a:pt x="1457" y="855"/>
                </a:lnTo>
                <a:lnTo>
                  <a:pt x="1459" y="849"/>
                </a:lnTo>
                <a:lnTo>
                  <a:pt x="1459" y="843"/>
                </a:lnTo>
                <a:lnTo>
                  <a:pt x="1458" y="827"/>
                </a:lnTo>
                <a:lnTo>
                  <a:pt x="1454" y="813"/>
                </a:lnTo>
                <a:lnTo>
                  <a:pt x="1447" y="800"/>
                </a:lnTo>
                <a:lnTo>
                  <a:pt x="1437" y="789"/>
                </a:lnTo>
                <a:lnTo>
                  <a:pt x="1424" y="783"/>
                </a:lnTo>
                <a:lnTo>
                  <a:pt x="1408" y="780"/>
                </a:lnTo>
                <a:close/>
                <a:moveTo>
                  <a:pt x="864" y="757"/>
                </a:moveTo>
                <a:lnTo>
                  <a:pt x="891" y="760"/>
                </a:lnTo>
                <a:lnTo>
                  <a:pt x="914" y="770"/>
                </a:lnTo>
                <a:lnTo>
                  <a:pt x="933" y="785"/>
                </a:lnTo>
                <a:lnTo>
                  <a:pt x="947" y="806"/>
                </a:lnTo>
                <a:lnTo>
                  <a:pt x="956" y="831"/>
                </a:lnTo>
                <a:lnTo>
                  <a:pt x="960" y="859"/>
                </a:lnTo>
                <a:lnTo>
                  <a:pt x="959" y="872"/>
                </a:lnTo>
                <a:lnTo>
                  <a:pt x="953" y="878"/>
                </a:lnTo>
                <a:lnTo>
                  <a:pt x="944" y="882"/>
                </a:lnTo>
                <a:lnTo>
                  <a:pt x="929" y="884"/>
                </a:lnTo>
                <a:lnTo>
                  <a:pt x="784" y="884"/>
                </a:lnTo>
                <a:lnTo>
                  <a:pt x="784" y="901"/>
                </a:lnTo>
                <a:lnTo>
                  <a:pt x="787" y="918"/>
                </a:lnTo>
                <a:lnTo>
                  <a:pt x="790" y="936"/>
                </a:lnTo>
                <a:lnTo>
                  <a:pt x="794" y="954"/>
                </a:lnTo>
                <a:lnTo>
                  <a:pt x="800" y="971"/>
                </a:lnTo>
                <a:lnTo>
                  <a:pt x="809" y="987"/>
                </a:lnTo>
                <a:lnTo>
                  <a:pt x="821" y="1001"/>
                </a:lnTo>
                <a:lnTo>
                  <a:pt x="836" y="1012"/>
                </a:lnTo>
                <a:lnTo>
                  <a:pt x="854" y="1018"/>
                </a:lnTo>
                <a:lnTo>
                  <a:pt x="875" y="1021"/>
                </a:lnTo>
                <a:lnTo>
                  <a:pt x="895" y="1018"/>
                </a:lnTo>
                <a:lnTo>
                  <a:pt x="912" y="1011"/>
                </a:lnTo>
                <a:lnTo>
                  <a:pt x="925" y="1001"/>
                </a:lnTo>
                <a:lnTo>
                  <a:pt x="935" y="991"/>
                </a:lnTo>
                <a:lnTo>
                  <a:pt x="944" y="982"/>
                </a:lnTo>
                <a:lnTo>
                  <a:pt x="951" y="975"/>
                </a:lnTo>
                <a:lnTo>
                  <a:pt x="956" y="973"/>
                </a:lnTo>
                <a:lnTo>
                  <a:pt x="959" y="973"/>
                </a:lnTo>
                <a:lnTo>
                  <a:pt x="959" y="974"/>
                </a:lnTo>
                <a:lnTo>
                  <a:pt x="960" y="976"/>
                </a:lnTo>
                <a:lnTo>
                  <a:pt x="960" y="978"/>
                </a:lnTo>
                <a:lnTo>
                  <a:pt x="959" y="980"/>
                </a:lnTo>
                <a:lnTo>
                  <a:pt x="959" y="983"/>
                </a:lnTo>
                <a:lnTo>
                  <a:pt x="959" y="986"/>
                </a:lnTo>
                <a:lnTo>
                  <a:pt x="959" y="991"/>
                </a:lnTo>
                <a:lnTo>
                  <a:pt x="956" y="996"/>
                </a:lnTo>
                <a:lnTo>
                  <a:pt x="951" y="1005"/>
                </a:lnTo>
                <a:lnTo>
                  <a:pt x="940" y="1016"/>
                </a:lnTo>
                <a:lnTo>
                  <a:pt x="929" y="1028"/>
                </a:lnTo>
                <a:lnTo>
                  <a:pt x="913" y="1039"/>
                </a:lnTo>
                <a:lnTo>
                  <a:pt x="893" y="1049"/>
                </a:lnTo>
                <a:lnTo>
                  <a:pt x="872" y="1056"/>
                </a:lnTo>
                <a:lnTo>
                  <a:pt x="850" y="1059"/>
                </a:lnTo>
                <a:lnTo>
                  <a:pt x="825" y="1056"/>
                </a:lnTo>
                <a:lnTo>
                  <a:pt x="803" y="1049"/>
                </a:lnTo>
                <a:lnTo>
                  <a:pt x="783" y="1037"/>
                </a:lnTo>
                <a:lnTo>
                  <a:pt x="766" y="1020"/>
                </a:lnTo>
                <a:lnTo>
                  <a:pt x="753" y="999"/>
                </a:lnTo>
                <a:lnTo>
                  <a:pt x="743" y="973"/>
                </a:lnTo>
                <a:lnTo>
                  <a:pt x="741" y="966"/>
                </a:lnTo>
                <a:lnTo>
                  <a:pt x="741" y="966"/>
                </a:lnTo>
                <a:lnTo>
                  <a:pt x="741" y="963"/>
                </a:lnTo>
                <a:lnTo>
                  <a:pt x="743" y="962"/>
                </a:lnTo>
                <a:lnTo>
                  <a:pt x="743" y="959"/>
                </a:lnTo>
                <a:lnTo>
                  <a:pt x="741" y="957"/>
                </a:lnTo>
                <a:lnTo>
                  <a:pt x="740" y="956"/>
                </a:lnTo>
                <a:lnTo>
                  <a:pt x="739" y="954"/>
                </a:lnTo>
                <a:lnTo>
                  <a:pt x="736" y="942"/>
                </a:lnTo>
                <a:lnTo>
                  <a:pt x="733" y="907"/>
                </a:lnTo>
                <a:lnTo>
                  <a:pt x="736" y="880"/>
                </a:lnTo>
                <a:lnTo>
                  <a:pt x="743" y="853"/>
                </a:lnTo>
                <a:lnTo>
                  <a:pt x="754" y="827"/>
                </a:lnTo>
                <a:lnTo>
                  <a:pt x="770" y="805"/>
                </a:lnTo>
                <a:lnTo>
                  <a:pt x="788" y="785"/>
                </a:lnTo>
                <a:lnTo>
                  <a:pt x="811" y="770"/>
                </a:lnTo>
                <a:lnTo>
                  <a:pt x="837" y="760"/>
                </a:lnTo>
                <a:lnTo>
                  <a:pt x="864" y="757"/>
                </a:lnTo>
                <a:close/>
                <a:moveTo>
                  <a:pt x="1188" y="755"/>
                </a:moveTo>
                <a:lnTo>
                  <a:pt x="1210" y="758"/>
                </a:lnTo>
                <a:lnTo>
                  <a:pt x="1233" y="762"/>
                </a:lnTo>
                <a:lnTo>
                  <a:pt x="1256" y="766"/>
                </a:lnTo>
                <a:lnTo>
                  <a:pt x="1277" y="768"/>
                </a:lnTo>
                <a:lnTo>
                  <a:pt x="1293" y="767"/>
                </a:lnTo>
                <a:lnTo>
                  <a:pt x="1305" y="763"/>
                </a:lnTo>
                <a:lnTo>
                  <a:pt x="1312" y="759"/>
                </a:lnTo>
                <a:lnTo>
                  <a:pt x="1319" y="757"/>
                </a:lnTo>
                <a:lnTo>
                  <a:pt x="1324" y="755"/>
                </a:lnTo>
                <a:lnTo>
                  <a:pt x="1326" y="755"/>
                </a:lnTo>
                <a:lnTo>
                  <a:pt x="1328" y="757"/>
                </a:lnTo>
                <a:lnTo>
                  <a:pt x="1330" y="757"/>
                </a:lnTo>
                <a:lnTo>
                  <a:pt x="1332" y="759"/>
                </a:lnTo>
                <a:lnTo>
                  <a:pt x="1332" y="760"/>
                </a:lnTo>
                <a:lnTo>
                  <a:pt x="1330" y="766"/>
                </a:lnTo>
                <a:lnTo>
                  <a:pt x="1326" y="771"/>
                </a:lnTo>
                <a:lnTo>
                  <a:pt x="1319" y="779"/>
                </a:lnTo>
                <a:lnTo>
                  <a:pt x="1314" y="788"/>
                </a:lnTo>
                <a:lnTo>
                  <a:pt x="1311" y="792"/>
                </a:lnTo>
                <a:lnTo>
                  <a:pt x="1309" y="794"/>
                </a:lnTo>
                <a:lnTo>
                  <a:pt x="1303" y="797"/>
                </a:lnTo>
                <a:lnTo>
                  <a:pt x="1299" y="798"/>
                </a:lnTo>
                <a:lnTo>
                  <a:pt x="1294" y="798"/>
                </a:lnTo>
                <a:lnTo>
                  <a:pt x="1285" y="797"/>
                </a:lnTo>
                <a:lnTo>
                  <a:pt x="1274" y="793"/>
                </a:lnTo>
                <a:lnTo>
                  <a:pt x="1263" y="789"/>
                </a:lnTo>
                <a:lnTo>
                  <a:pt x="1256" y="787"/>
                </a:lnTo>
                <a:lnTo>
                  <a:pt x="1255" y="788"/>
                </a:lnTo>
                <a:lnTo>
                  <a:pt x="1265" y="800"/>
                </a:lnTo>
                <a:lnTo>
                  <a:pt x="1274" y="814"/>
                </a:lnTo>
                <a:lnTo>
                  <a:pt x="1281" y="830"/>
                </a:lnTo>
                <a:lnTo>
                  <a:pt x="1282" y="846"/>
                </a:lnTo>
                <a:lnTo>
                  <a:pt x="1280" y="868"/>
                </a:lnTo>
                <a:lnTo>
                  <a:pt x="1272" y="889"/>
                </a:lnTo>
                <a:lnTo>
                  <a:pt x="1261" y="906"/>
                </a:lnTo>
                <a:lnTo>
                  <a:pt x="1246" y="919"/>
                </a:lnTo>
                <a:lnTo>
                  <a:pt x="1229" y="931"/>
                </a:lnTo>
                <a:lnTo>
                  <a:pt x="1209" y="939"/>
                </a:lnTo>
                <a:lnTo>
                  <a:pt x="1188" y="945"/>
                </a:lnTo>
                <a:lnTo>
                  <a:pt x="1167" y="949"/>
                </a:lnTo>
                <a:lnTo>
                  <a:pt x="1147" y="950"/>
                </a:lnTo>
                <a:lnTo>
                  <a:pt x="1142" y="950"/>
                </a:lnTo>
                <a:lnTo>
                  <a:pt x="1136" y="949"/>
                </a:lnTo>
                <a:lnTo>
                  <a:pt x="1129" y="949"/>
                </a:lnTo>
                <a:lnTo>
                  <a:pt x="1123" y="957"/>
                </a:lnTo>
                <a:lnTo>
                  <a:pt x="1117" y="969"/>
                </a:lnTo>
                <a:lnTo>
                  <a:pt x="1115" y="979"/>
                </a:lnTo>
                <a:lnTo>
                  <a:pt x="1117" y="990"/>
                </a:lnTo>
                <a:lnTo>
                  <a:pt x="1126" y="996"/>
                </a:lnTo>
                <a:lnTo>
                  <a:pt x="1141" y="1001"/>
                </a:lnTo>
                <a:lnTo>
                  <a:pt x="1163" y="1003"/>
                </a:lnTo>
                <a:lnTo>
                  <a:pt x="1230" y="1003"/>
                </a:lnTo>
                <a:lnTo>
                  <a:pt x="1252" y="1004"/>
                </a:lnTo>
                <a:lnTo>
                  <a:pt x="1273" y="1011"/>
                </a:lnTo>
                <a:lnTo>
                  <a:pt x="1292" y="1021"/>
                </a:lnTo>
                <a:lnTo>
                  <a:pt x="1306" y="1035"/>
                </a:lnTo>
                <a:lnTo>
                  <a:pt x="1316" y="1051"/>
                </a:lnTo>
                <a:lnTo>
                  <a:pt x="1319" y="1069"/>
                </a:lnTo>
                <a:lnTo>
                  <a:pt x="1316" y="1092"/>
                </a:lnTo>
                <a:lnTo>
                  <a:pt x="1307" y="1110"/>
                </a:lnTo>
                <a:lnTo>
                  <a:pt x="1294" y="1127"/>
                </a:lnTo>
                <a:lnTo>
                  <a:pt x="1276" y="1141"/>
                </a:lnTo>
                <a:lnTo>
                  <a:pt x="1256" y="1153"/>
                </a:lnTo>
                <a:lnTo>
                  <a:pt x="1234" y="1162"/>
                </a:lnTo>
                <a:lnTo>
                  <a:pt x="1210" y="1169"/>
                </a:lnTo>
                <a:lnTo>
                  <a:pt x="1185" y="1173"/>
                </a:lnTo>
                <a:lnTo>
                  <a:pt x="1163" y="1174"/>
                </a:lnTo>
                <a:lnTo>
                  <a:pt x="1132" y="1173"/>
                </a:lnTo>
                <a:lnTo>
                  <a:pt x="1107" y="1166"/>
                </a:lnTo>
                <a:lnTo>
                  <a:pt x="1086" y="1159"/>
                </a:lnTo>
                <a:lnTo>
                  <a:pt x="1070" y="1147"/>
                </a:lnTo>
                <a:lnTo>
                  <a:pt x="1061" y="1131"/>
                </a:lnTo>
                <a:lnTo>
                  <a:pt x="1058" y="1114"/>
                </a:lnTo>
                <a:lnTo>
                  <a:pt x="1060" y="1100"/>
                </a:lnTo>
                <a:lnTo>
                  <a:pt x="1065" y="1086"/>
                </a:lnTo>
                <a:lnTo>
                  <a:pt x="1071" y="1075"/>
                </a:lnTo>
                <a:lnTo>
                  <a:pt x="1078" y="1064"/>
                </a:lnTo>
                <a:lnTo>
                  <a:pt x="1085" y="1058"/>
                </a:lnTo>
                <a:lnTo>
                  <a:pt x="1090" y="1055"/>
                </a:lnTo>
                <a:lnTo>
                  <a:pt x="1088" y="1059"/>
                </a:lnTo>
                <a:lnTo>
                  <a:pt x="1088" y="1069"/>
                </a:lnTo>
                <a:lnTo>
                  <a:pt x="1090" y="1085"/>
                </a:lnTo>
                <a:lnTo>
                  <a:pt x="1094" y="1101"/>
                </a:lnTo>
                <a:lnTo>
                  <a:pt x="1104" y="1114"/>
                </a:lnTo>
                <a:lnTo>
                  <a:pt x="1119" y="1127"/>
                </a:lnTo>
                <a:lnTo>
                  <a:pt x="1138" y="1136"/>
                </a:lnTo>
                <a:lnTo>
                  <a:pt x="1162" y="1143"/>
                </a:lnTo>
                <a:lnTo>
                  <a:pt x="1189" y="1144"/>
                </a:lnTo>
                <a:lnTo>
                  <a:pt x="1212" y="1143"/>
                </a:lnTo>
                <a:lnTo>
                  <a:pt x="1230" y="1139"/>
                </a:lnTo>
                <a:lnTo>
                  <a:pt x="1246" y="1131"/>
                </a:lnTo>
                <a:lnTo>
                  <a:pt x="1259" y="1121"/>
                </a:lnTo>
                <a:lnTo>
                  <a:pt x="1265" y="1107"/>
                </a:lnTo>
                <a:lnTo>
                  <a:pt x="1269" y="1092"/>
                </a:lnTo>
                <a:lnTo>
                  <a:pt x="1267" y="1077"/>
                </a:lnTo>
                <a:lnTo>
                  <a:pt x="1261" y="1066"/>
                </a:lnTo>
                <a:lnTo>
                  <a:pt x="1251" y="1059"/>
                </a:lnTo>
                <a:lnTo>
                  <a:pt x="1239" y="1054"/>
                </a:lnTo>
                <a:lnTo>
                  <a:pt x="1223" y="1051"/>
                </a:lnTo>
                <a:lnTo>
                  <a:pt x="1204" y="1050"/>
                </a:lnTo>
                <a:lnTo>
                  <a:pt x="1175" y="1050"/>
                </a:lnTo>
                <a:lnTo>
                  <a:pt x="1154" y="1049"/>
                </a:lnTo>
                <a:lnTo>
                  <a:pt x="1137" y="1049"/>
                </a:lnTo>
                <a:lnTo>
                  <a:pt x="1124" y="1046"/>
                </a:lnTo>
                <a:lnTo>
                  <a:pt x="1115" y="1045"/>
                </a:lnTo>
                <a:lnTo>
                  <a:pt x="1105" y="1042"/>
                </a:lnTo>
                <a:lnTo>
                  <a:pt x="1087" y="1034"/>
                </a:lnTo>
                <a:lnTo>
                  <a:pt x="1077" y="1025"/>
                </a:lnTo>
                <a:lnTo>
                  <a:pt x="1070" y="1013"/>
                </a:lnTo>
                <a:lnTo>
                  <a:pt x="1069" y="1003"/>
                </a:lnTo>
                <a:lnTo>
                  <a:pt x="1070" y="992"/>
                </a:lnTo>
                <a:lnTo>
                  <a:pt x="1075" y="983"/>
                </a:lnTo>
                <a:lnTo>
                  <a:pt x="1085" y="974"/>
                </a:lnTo>
                <a:lnTo>
                  <a:pt x="1095" y="962"/>
                </a:lnTo>
                <a:lnTo>
                  <a:pt x="1107" y="942"/>
                </a:lnTo>
                <a:lnTo>
                  <a:pt x="1088" y="933"/>
                </a:lnTo>
                <a:lnTo>
                  <a:pt x="1073" y="920"/>
                </a:lnTo>
                <a:lnTo>
                  <a:pt x="1061" y="904"/>
                </a:lnTo>
                <a:lnTo>
                  <a:pt x="1053" y="886"/>
                </a:lnTo>
                <a:lnTo>
                  <a:pt x="1050" y="865"/>
                </a:lnTo>
                <a:lnTo>
                  <a:pt x="1053" y="843"/>
                </a:lnTo>
                <a:lnTo>
                  <a:pt x="1064" y="823"/>
                </a:lnTo>
                <a:lnTo>
                  <a:pt x="1078" y="805"/>
                </a:lnTo>
                <a:lnTo>
                  <a:pt x="1095" y="791"/>
                </a:lnTo>
                <a:lnTo>
                  <a:pt x="1116" y="777"/>
                </a:lnTo>
                <a:lnTo>
                  <a:pt x="1136" y="768"/>
                </a:lnTo>
                <a:lnTo>
                  <a:pt x="1157" y="760"/>
                </a:lnTo>
                <a:lnTo>
                  <a:pt x="1174" y="757"/>
                </a:lnTo>
                <a:lnTo>
                  <a:pt x="1188" y="755"/>
                </a:lnTo>
                <a:close/>
                <a:moveTo>
                  <a:pt x="1903" y="755"/>
                </a:moveTo>
                <a:lnTo>
                  <a:pt x="1930" y="759"/>
                </a:lnTo>
                <a:lnTo>
                  <a:pt x="1953" y="768"/>
                </a:lnTo>
                <a:lnTo>
                  <a:pt x="1971" y="784"/>
                </a:lnTo>
                <a:lnTo>
                  <a:pt x="1986" y="804"/>
                </a:lnTo>
                <a:lnTo>
                  <a:pt x="1995" y="829"/>
                </a:lnTo>
                <a:lnTo>
                  <a:pt x="1998" y="856"/>
                </a:lnTo>
                <a:lnTo>
                  <a:pt x="1998" y="857"/>
                </a:lnTo>
                <a:lnTo>
                  <a:pt x="1998" y="857"/>
                </a:lnTo>
                <a:lnTo>
                  <a:pt x="1998" y="869"/>
                </a:lnTo>
                <a:lnTo>
                  <a:pt x="1992" y="877"/>
                </a:lnTo>
                <a:lnTo>
                  <a:pt x="1983" y="881"/>
                </a:lnTo>
                <a:lnTo>
                  <a:pt x="1969" y="882"/>
                </a:lnTo>
                <a:lnTo>
                  <a:pt x="1825" y="882"/>
                </a:lnTo>
                <a:lnTo>
                  <a:pt x="1825" y="899"/>
                </a:lnTo>
                <a:lnTo>
                  <a:pt x="1826" y="916"/>
                </a:lnTo>
                <a:lnTo>
                  <a:pt x="1829" y="935"/>
                </a:lnTo>
                <a:lnTo>
                  <a:pt x="1834" y="953"/>
                </a:lnTo>
                <a:lnTo>
                  <a:pt x="1840" y="970"/>
                </a:lnTo>
                <a:lnTo>
                  <a:pt x="1850" y="986"/>
                </a:lnTo>
                <a:lnTo>
                  <a:pt x="1860" y="999"/>
                </a:lnTo>
                <a:lnTo>
                  <a:pt x="1876" y="1009"/>
                </a:lnTo>
                <a:lnTo>
                  <a:pt x="1893" y="1017"/>
                </a:lnTo>
                <a:lnTo>
                  <a:pt x="1915" y="1018"/>
                </a:lnTo>
                <a:lnTo>
                  <a:pt x="1935" y="1016"/>
                </a:lnTo>
                <a:lnTo>
                  <a:pt x="1952" y="1009"/>
                </a:lnTo>
                <a:lnTo>
                  <a:pt x="1965" y="1000"/>
                </a:lnTo>
                <a:lnTo>
                  <a:pt x="1975" y="990"/>
                </a:lnTo>
                <a:lnTo>
                  <a:pt x="1983" y="980"/>
                </a:lnTo>
                <a:lnTo>
                  <a:pt x="1990" y="974"/>
                </a:lnTo>
                <a:lnTo>
                  <a:pt x="1995" y="971"/>
                </a:lnTo>
                <a:lnTo>
                  <a:pt x="1998" y="971"/>
                </a:lnTo>
                <a:lnTo>
                  <a:pt x="1998" y="973"/>
                </a:lnTo>
                <a:lnTo>
                  <a:pt x="1998" y="974"/>
                </a:lnTo>
                <a:lnTo>
                  <a:pt x="1998" y="975"/>
                </a:lnTo>
                <a:lnTo>
                  <a:pt x="1998" y="975"/>
                </a:lnTo>
                <a:lnTo>
                  <a:pt x="1998" y="975"/>
                </a:lnTo>
                <a:lnTo>
                  <a:pt x="1998" y="978"/>
                </a:lnTo>
                <a:lnTo>
                  <a:pt x="1998" y="982"/>
                </a:lnTo>
                <a:lnTo>
                  <a:pt x="1998" y="984"/>
                </a:lnTo>
                <a:lnTo>
                  <a:pt x="1996" y="990"/>
                </a:lnTo>
                <a:lnTo>
                  <a:pt x="1995" y="995"/>
                </a:lnTo>
                <a:lnTo>
                  <a:pt x="1989" y="1003"/>
                </a:lnTo>
                <a:lnTo>
                  <a:pt x="1979" y="1014"/>
                </a:lnTo>
                <a:lnTo>
                  <a:pt x="1966" y="1026"/>
                </a:lnTo>
                <a:lnTo>
                  <a:pt x="1951" y="1037"/>
                </a:lnTo>
                <a:lnTo>
                  <a:pt x="1932" y="1046"/>
                </a:lnTo>
                <a:lnTo>
                  <a:pt x="1911" y="1054"/>
                </a:lnTo>
                <a:lnTo>
                  <a:pt x="1888" y="1055"/>
                </a:lnTo>
                <a:lnTo>
                  <a:pt x="1864" y="1054"/>
                </a:lnTo>
                <a:lnTo>
                  <a:pt x="1842" y="1046"/>
                </a:lnTo>
                <a:lnTo>
                  <a:pt x="1822" y="1034"/>
                </a:lnTo>
                <a:lnTo>
                  <a:pt x="1805" y="1017"/>
                </a:lnTo>
                <a:lnTo>
                  <a:pt x="1791" y="996"/>
                </a:lnTo>
                <a:lnTo>
                  <a:pt x="1782" y="970"/>
                </a:lnTo>
                <a:lnTo>
                  <a:pt x="1775" y="941"/>
                </a:lnTo>
                <a:lnTo>
                  <a:pt x="1772" y="906"/>
                </a:lnTo>
                <a:lnTo>
                  <a:pt x="1775" y="878"/>
                </a:lnTo>
                <a:lnTo>
                  <a:pt x="1782" y="851"/>
                </a:lnTo>
                <a:lnTo>
                  <a:pt x="1793" y="826"/>
                </a:lnTo>
                <a:lnTo>
                  <a:pt x="1809" y="802"/>
                </a:lnTo>
                <a:lnTo>
                  <a:pt x="1827" y="783"/>
                </a:lnTo>
                <a:lnTo>
                  <a:pt x="1850" y="768"/>
                </a:lnTo>
                <a:lnTo>
                  <a:pt x="1876" y="759"/>
                </a:lnTo>
                <a:lnTo>
                  <a:pt x="1903" y="755"/>
                </a:lnTo>
                <a:close/>
                <a:moveTo>
                  <a:pt x="1589" y="755"/>
                </a:moveTo>
                <a:lnTo>
                  <a:pt x="1590" y="755"/>
                </a:lnTo>
                <a:lnTo>
                  <a:pt x="1593" y="757"/>
                </a:lnTo>
                <a:lnTo>
                  <a:pt x="1594" y="758"/>
                </a:lnTo>
                <a:lnTo>
                  <a:pt x="1597" y="760"/>
                </a:lnTo>
                <a:lnTo>
                  <a:pt x="1598" y="762"/>
                </a:lnTo>
                <a:lnTo>
                  <a:pt x="1599" y="763"/>
                </a:lnTo>
                <a:lnTo>
                  <a:pt x="1598" y="768"/>
                </a:lnTo>
                <a:lnTo>
                  <a:pt x="1595" y="775"/>
                </a:lnTo>
                <a:lnTo>
                  <a:pt x="1594" y="785"/>
                </a:lnTo>
                <a:lnTo>
                  <a:pt x="1592" y="804"/>
                </a:lnTo>
                <a:lnTo>
                  <a:pt x="1614" y="789"/>
                </a:lnTo>
                <a:lnTo>
                  <a:pt x="1631" y="777"/>
                </a:lnTo>
                <a:lnTo>
                  <a:pt x="1644" y="768"/>
                </a:lnTo>
                <a:lnTo>
                  <a:pt x="1656" y="760"/>
                </a:lnTo>
                <a:lnTo>
                  <a:pt x="1668" y="757"/>
                </a:lnTo>
                <a:lnTo>
                  <a:pt x="1681" y="755"/>
                </a:lnTo>
                <a:lnTo>
                  <a:pt x="1703" y="758"/>
                </a:lnTo>
                <a:lnTo>
                  <a:pt x="1721" y="764"/>
                </a:lnTo>
                <a:lnTo>
                  <a:pt x="1736" y="776"/>
                </a:lnTo>
                <a:lnTo>
                  <a:pt x="1745" y="791"/>
                </a:lnTo>
                <a:lnTo>
                  <a:pt x="1751" y="809"/>
                </a:lnTo>
                <a:lnTo>
                  <a:pt x="1753" y="829"/>
                </a:lnTo>
                <a:lnTo>
                  <a:pt x="1753" y="991"/>
                </a:lnTo>
                <a:lnTo>
                  <a:pt x="1754" y="1007"/>
                </a:lnTo>
                <a:lnTo>
                  <a:pt x="1759" y="1018"/>
                </a:lnTo>
                <a:lnTo>
                  <a:pt x="1766" y="1026"/>
                </a:lnTo>
                <a:lnTo>
                  <a:pt x="1775" y="1030"/>
                </a:lnTo>
                <a:lnTo>
                  <a:pt x="1787" y="1031"/>
                </a:lnTo>
                <a:lnTo>
                  <a:pt x="1793" y="1034"/>
                </a:lnTo>
                <a:lnTo>
                  <a:pt x="1796" y="1035"/>
                </a:lnTo>
                <a:lnTo>
                  <a:pt x="1796" y="1039"/>
                </a:lnTo>
                <a:lnTo>
                  <a:pt x="1796" y="1041"/>
                </a:lnTo>
                <a:lnTo>
                  <a:pt x="1795" y="1042"/>
                </a:lnTo>
                <a:lnTo>
                  <a:pt x="1792" y="1045"/>
                </a:lnTo>
                <a:lnTo>
                  <a:pt x="1791" y="1049"/>
                </a:lnTo>
                <a:lnTo>
                  <a:pt x="1789" y="1050"/>
                </a:lnTo>
                <a:lnTo>
                  <a:pt x="1787" y="1051"/>
                </a:lnTo>
                <a:lnTo>
                  <a:pt x="1785" y="1051"/>
                </a:lnTo>
                <a:lnTo>
                  <a:pt x="1775" y="1051"/>
                </a:lnTo>
                <a:lnTo>
                  <a:pt x="1762" y="1050"/>
                </a:lnTo>
                <a:lnTo>
                  <a:pt x="1747" y="1049"/>
                </a:lnTo>
                <a:lnTo>
                  <a:pt x="1730" y="1047"/>
                </a:lnTo>
                <a:lnTo>
                  <a:pt x="1712" y="1049"/>
                </a:lnTo>
                <a:lnTo>
                  <a:pt x="1699" y="1050"/>
                </a:lnTo>
                <a:lnTo>
                  <a:pt x="1688" y="1051"/>
                </a:lnTo>
                <a:lnTo>
                  <a:pt x="1681" y="1051"/>
                </a:lnTo>
                <a:lnTo>
                  <a:pt x="1678" y="1051"/>
                </a:lnTo>
                <a:lnTo>
                  <a:pt x="1675" y="1050"/>
                </a:lnTo>
                <a:lnTo>
                  <a:pt x="1674" y="1049"/>
                </a:lnTo>
                <a:lnTo>
                  <a:pt x="1674" y="1047"/>
                </a:lnTo>
                <a:lnTo>
                  <a:pt x="1674" y="1045"/>
                </a:lnTo>
                <a:lnTo>
                  <a:pt x="1675" y="1043"/>
                </a:lnTo>
                <a:lnTo>
                  <a:pt x="1677" y="1043"/>
                </a:lnTo>
                <a:lnTo>
                  <a:pt x="1678" y="1042"/>
                </a:lnTo>
                <a:lnTo>
                  <a:pt x="1679" y="1041"/>
                </a:lnTo>
                <a:lnTo>
                  <a:pt x="1681" y="1038"/>
                </a:lnTo>
                <a:lnTo>
                  <a:pt x="1682" y="1037"/>
                </a:lnTo>
                <a:lnTo>
                  <a:pt x="1683" y="1035"/>
                </a:lnTo>
                <a:lnTo>
                  <a:pt x="1685" y="1035"/>
                </a:lnTo>
                <a:lnTo>
                  <a:pt x="1686" y="1034"/>
                </a:lnTo>
                <a:lnTo>
                  <a:pt x="1688" y="1033"/>
                </a:lnTo>
                <a:lnTo>
                  <a:pt x="1692" y="1030"/>
                </a:lnTo>
                <a:lnTo>
                  <a:pt x="1698" y="1025"/>
                </a:lnTo>
                <a:lnTo>
                  <a:pt x="1700" y="1016"/>
                </a:lnTo>
                <a:lnTo>
                  <a:pt x="1702" y="1004"/>
                </a:lnTo>
                <a:lnTo>
                  <a:pt x="1702" y="990"/>
                </a:lnTo>
                <a:lnTo>
                  <a:pt x="1702" y="848"/>
                </a:lnTo>
                <a:lnTo>
                  <a:pt x="1700" y="826"/>
                </a:lnTo>
                <a:lnTo>
                  <a:pt x="1695" y="810"/>
                </a:lnTo>
                <a:lnTo>
                  <a:pt x="1687" y="801"/>
                </a:lnTo>
                <a:lnTo>
                  <a:pt x="1674" y="794"/>
                </a:lnTo>
                <a:lnTo>
                  <a:pt x="1657" y="793"/>
                </a:lnTo>
                <a:lnTo>
                  <a:pt x="1641" y="796"/>
                </a:lnTo>
                <a:lnTo>
                  <a:pt x="1626" y="801"/>
                </a:lnTo>
                <a:lnTo>
                  <a:pt x="1611" y="812"/>
                </a:lnTo>
                <a:lnTo>
                  <a:pt x="1599" y="823"/>
                </a:lnTo>
                <a:lnTo>
                  <a:pt x="1592" y="838"/>
                </a:lnTo>
                <a:lnTo>
                  <a:pt x="1589" y="853"/>
                </a:lnTo>
                <a:lnTo>
                  <a:pt x="1589" y="991"/>
                </a:lnTo>
                <a:lnTo>
                  <a:pt x="1590" y="1007"/>
                </a:lnTo>
                <a:lnTo>
                  <a:pt x="1594" y="1018"/>
                </a:lnTo>
                <a:lnTo>
                  <a:pt x="1599" y="1026"/>
                </a:lnTo>
                <a:lnTo>
                  <a:pt x="1609" y="1030"/>
                </a:lnTo>
                <a:lnTo>
                  <a:pt x="1620" y="1031"/>
                </a:lnTo>
                <a:lnTo>
                  <a:pt x="1628" y="1034"/>
                </a:lnTo>
                <a:lnTo>
                  <a:pt x="1632" y="1035"/>
                </a:lnTo>
                <a:lnTo>
                  <a:pt x="1632" y="1039"/>
                </a:lnTo>
                <a:lnTo>
                  <a:pt x="1632" y="1041"/>
                </a:lnTo>
                <a:lnTo>
                  <a:pt x="1631" y="1042"/>
                </a:lnTo>
                <a:lnTo>
                  <a:pt x="1628" y="1045"/>
                </a:lnTo>
                <a:lnTo>
                  <a:pt x="1627" y="1049"/>
                </a:lnTo>
                <a:lnTo>
                  <a:pt x="1626" y="1050"/>
                </a:lnTo>
                <a:lnTo>
                  <a:pt x="1623" y="1051"/>
                </a:lnTo>
                <a:lnTo>
                  <a:pt x="1622" y="1051"/>
                </a:lnTo>
                <a:lnTo>
                  <a:pt x="1613" y="1051"/>
                </a:lnTo>
                <a:lnTo>
                  <a:pt x="1598" y="1050"/>
                </a:lnTo>
                <a:lnTo>
                  <a:pt x="1584" y="1049"/>
                </a:lnTo>
                <a:lnTo>
                  <a:pt x="1567" y="1047"/>
                </a:lnTo>
                <a:lnTo>
                  <a:pt x="1548" y="1049"/>
                </a:lnTo>
                <a:lnTo>
                  <a:pt x="1534" y="1050"/>
                </a:lnTo>
                <a:lnTo>
                  <a:pt x="1521" y="1051"/>
                </a:lnTo>
                <a:lnTo>
                  <a:pt x="1508" y="1051"/>
                </a:lnTo>
                <a:lnTo>
                  <a:pt x="1505" y="1051"/>
                </a:lnTo>
                <a:lnTo>
                  <a:pt x="1502" y="1050"/>
                </a:lnTo>
                <a:lnTo>
                  <a:pt x="1502" y="1049"/>
                </a:lnTo>
                <a:lnTo>
                  <a:pt x="1501" y="1047"/>
                </a:lnTo>
                <a:lnTo>
                  <a:pt x="1501" y="1045"/>
                </a:lnTo>
                <a:lnTo>
                  <a:pt x="1502" y="1043"/>
                </a:lnTo>
                <a:lnTo>
                  <a:pt x="1504" y="1042"/>
                </a:lnTo>
                <a:lnTo>
                  <a:pt x="1506" y="1041"/>
                </a:lnTo>
                <a:lnTo>
                  <a:pt x="1506" y="1038"/>
                </a:lnTo>
                <a:lnTo>
                  <a:pt x="1508" y="1037"/>
                </a:lnTo>
                <a:lnTo>
                  <a:pt x="1509" y="1035"/>
                </a:lnTo>
                <a:lnTo>
                  <a:pt x="1510" y="1035"/>
                </a:lnTo>
                <a:lnTo>
                  <a:pt x="1513" y="1034"/>
                </a:lnTo>
                <a:lnTo>
                  <a:pt x="1516" y="1033"/>
                </a:lnTo>
                <a:lnTo>
                  <a:pt x="1519" y="1030"/>
                </a:lnTo>
                <a:lnTo>
                  <a:pt x="1530" y="1022"/>
                </a:lnTo>
                <a:lnTo>
                  <a:pt x="1537" y="1009"/>
                </a:lnTo>
                <a:lnTo>
                  <a:pt x="1538" y="990"/>
                </a:lnTo>
                <a:lnTo>
                  <a:pt x="1538" y="813"/>
                </a:lnTo>
                <a:lnTo>
                  <a:pt x="1538" y="808"/>
                </a:lnTo>
                <a:lnTo>
                  <a:pt x="1537" y="802"/>
                </a:lnTo>
                <a:lnTo>
                  <a:pt x="1535" y="800"/>
                </a:lnTo>
                <a:lnTo>
                  <a:pt x="1533" y="797"/>
                </a:lnTo>
                <a:lnTo>
                  <a:pt x="1529" y="796"/>
                </a:lnTo>
                <a:lnTo>
                  <a:pt x="1525" y="794"/>
                </a:lnTo>
                <a:lnTo>
                  <a:pt x="1518" y="793"/>
                </a:lnTo>
                <a:lnTo>
                  <a:pt x="1514" y="793"/>
                </a:lnTo>
                <a:lnTo>
                  <a:pt x="1510" y="792"/>
                </a:lnTo>
                <a:lnTo>
                  <a:pt x="1509" y="791"/>
                </a:lnTo>
                <a:lnTo>
                  <a:pt x="1508" y="789"/>
                </a:lnTo>
                <a:lnTo>
                  <a:pt x="1508" y="788"/>
                </a:lnTo>
                <a:lnTo>
                  <a:pt x="1508" y="785"/>
                </a:lnTo>
                <a:lnTo>
                  <a:pt x="1509" y="784"/>
                </a:lnTo>
                <a:lnTo>
                  <a:pt x="1510" y="783"/>
                </a:lnTo>
                <a:lnTo>
                  <a:pt x="1513" y="781"/>
                </a:lnTo>
                <a:lnTo>
                  <a:pt x="1514" y="779"/>
                </a:lnTo>
                <a:lnTo>
                  <a:pt x="1516" y="776"/>
                </a:lnTo>
                <a:lnTo>
                  <a:pt x="1518" y="775"/>
                </a:lnTo>
                <a:lnTo>
                  <a:pt x="1521" y="774"/>
                </a:lnTo>
                <a:lnTo>
                  <a:pt x="1525" y="774"/>
                </a:lnTo>
                <a:lnTo>
                  <a:pt x="1544" y="772"/>
                </a:lnTo>
                <a:lnTo>
                  <a:pt x="1559" y="771"/>
                </a:lnTo>
                <a:lnTo>
                  <a:pt x="1571" y="767"/>
                </a:lnTo>
                <a:lnTo>
                  <a:pt x="1576" y="766"/>
                </a:lnTo>
                <a:lnTo>
                  <a:pt x="1580" y="762"/>
                </a:lnTo>
                <a:lnTo>
                  <a:pt x="1582" y="759"/>
                </a:lnTo>
                <a:lnTo>
                  <a:pt x="1584" y="758"/>
                </a:lnTo>
                <a:lnTo>
                  <a:pt x="1586" y="757"/>
                </a:lnTo>
                <a:lnTo>
                  <a:pt x="1588" y="755"/>
                </a:lnTo>
                <a:lnTo>
                  <a:pt x="1589" y="755"/>
                </a:lnTo>
                <a:close/>
                <a:moveTo>
                  <a:pt x="1425" y="755"/>
                </a:moveTo>
                <a:lnTo>
                  <a:pt x="1451" y="759"/>
                </a:lnTo>
                <a:lnTo>
                  <a:pt x="1474" y="768"/>
                </a:lnTo>
                <a:lnTo>
                  <a:pt x="1493" y="784"/>
                </a:lnTo>
                <a:lnTo>
                  <a:pt x="1508" y="804"/>
                </a:lnTo>
                <a:lnTo>
                  <a:pt x="1517" y="829"/>
                </a:lnTo>
                <a:lnTo>
                  <a:pt x="1519" y="857"/>
                </a:lnTo>
                <a:lnTo>
                  <a:pt x="1518" y="869"/>
                </a:lnTo>
                <a:lnTo>
                  <a:pt x="1514" y="877"/>
                </a:lnTo>
                <a:lnTo>
                  <a:pt x="1504" y="881"/>
                </a:lnTo>
                <a:lnTo>
                  <a:pt x="1489" y="882"/>
                </a:lnTo>
                <a:lnTo>
                  <a:pt x="1345" y="882"/>
                </a:lnTo>
                <a:lnTo>
                  <a:pt x="1345" y="899"/>
                </a:lnTo>
                <a:lnTo>
                  <a:pt x="1347" y="916"/>
                </a:lnTo>
                <a:lnTo>
                  <a:pt x="1349" y="935"/>
                </a:lnTo>
                <a:lnTo>
                  <a:pt x="1354" y="953"/>
                </a:lnTo>
                <a:lnTo>
                  <a:pt x="1361" y="970"/>
                </a:lnTo>
                <a:lnTo>
                  <a:pt x="1370" y="986"/>
                </a:lnTo>
                <a:lnTo>
                  <a:pt x="1382" y="999"/>
                </a:lnTo>
                <a:lnTo>
                  <a:pt x="1396" y="1009"/>
                </a:lnTo>
                <a:lnTo>
                  <a:pt x="1415" y="1017"/>
                </a:lnTo>
                <a:lnTo>
                  <a:pt x="1437" y="1018"/>
                </a:lnTo>
                <a:lnTo>
                  <a:pt x="1455" y="1016"/>
                </a:lnTo>
                <a:lnTo>
                  <a:pt x="1472" y="1009"/>
                </a:lnTo>
                <a:lnTo>
                  <a:pt x="1485" y="1000"/>
                </a:lnTo>
                <a:lnTo>
                  <a:pt x="1496" y="990"/>
                </a:lnTo>
                <a:lnTo>
                  <a:pt x="1504" y="980"/>
                </a:lnTo>
                <a:lnTo>
                  <a:pt x="1512" y="974"/>
                </a:lnTo>
                <a:lnTo>
                  <a:pt x="1517" y="971"/>
                </a:lnTo>
                <a:lnTo>
                  <a:pt x="1518" y="971"/>
                </a:lnTo>
                <a:lnTo>
                  <a:pt x="1519" y="973"/>
                </a:lnTo>
                <a:lnTo>
                  <a:pt x="1519" y="974"/>
                </a:lnTo>
                <a:lnTo>
                  <a:pt x="1519" y="975"/>
                </a:lnTo>
                <a:lnTo>
                  <a:pt x="1519" y="978"/>
                </a:lnTo>
                <a:lnTo>
                  <a:pt x="1519" y="982"/>
                </a:lnTo>
                <a:lnTo>
                  <a:pt x="1518" y="984"/>
                </a:lnTo>
                <a:lnTo>
                  <a:pt x="1518" y="990"/>
                </a:lnTo>
                <a:lnTo>
                  <a:pt x="1517" y="995"/>
                </a:lnTo>
                <a:lnTo>
                  <a:pt x="1510" y="1003"/>
                </a:lnTo>
                <a:lnTo>
                  <a:pt x="1501" y="1014"/>
                </a:lnTo>
                <a:lnTo>
                  <a:pt x="1488" y="1026"/>
                </a:lnTo>
                <a:lnTo>
                  <a:pt x="1472" y="1037"/>
                </a:lnTo>
                <a:lnTo>
                  <a:pt x="1454" y="1046"/>
                </a:lnTo>
                <a:lnTo>
                  <a:pt x="1433" y="1054"/>
                </a:lnTo>
                <a:lnTo>
                  <a:pt x="1409" y="1055"/>
                </a:lnTo>
                <a:lnTo>
                  <a:pt x="1386" y="1054"/>
                </a:lnTo>
                <a:lnTo>
                  <a:pt x="1364" y="1046"/>
                </a:lnTo>
                <a:lnTo>
                  <a:pt x="1344" y="1034"/>
                </a:lnTo>
                <a:lnTo>
                  <a:pt x="1327" y="1017"/>
                </a:lnTo>
                <a:lnTo>
                  <a:pt x="1312" y="996"/>
                </a:lnTo>
                <a:lnTo>
                  <a:pt x="1302" y="970"/>
                </a:lnTo>
                <a:lnTo>
                  <a:pt x="1297" y="941"/>
                </a:lnTo>
                <a:lnTo>
                  <a:pt x="1294" y="906"/>
                </a:lnTo>
                <a:lnTo>
                  <a:pt x="1297" y="878"/>
                </a:lnTo>
                <a:lnTo>
                  <a:pt x="1303" y="851"/>
                </a:lnTo>
                <a:lnTo>
                  <a:pt x="1315" y="826"/>
                </a:lnTo>
                <a:lnTo>
                  <a:pt x="1330" y="802"/>
                </a:lnTo>
                <a:lnTo>
                  <a:pt x="1349" y="783"/>
                </a:lnTo>
                <a:lnTo>
                  <a:pt x="1371" y="768"/>
                </a:lnTo>
                <a:lnTo>
                  <a:pt x="1396" y="759"/>
                </a:lnTo>
                <a:lnTo>
                  <a:pt x="1425" y="755"/>
                </a:lnTo>
                <a:close/>
                <a:moveTo>
                  <a:pt x="625" y="667"/>
                </a:moveTo>
                <a:lnTo>
                  <a:pt x="642" y="669"/>
                </a:lnTo>
                <a:lnTo>
                  <a:pt x="656" y="671"/>
                </a:lnTo>
                <a:lnTo>
                  <a:pt x="669" y="674"/>
                </a:lnTo>
                <a:lnTo>
                  <a:pt x="680" y="675"/>
                </a:lnTo>
                <a:lnTo>
                  <a:pt x="694" y="673"/>
                </a:lnTo>
                <a:lnTo>
                  <a:pt x="705" y="670"/>
                </a:lnTo>
                <a:lnTo>
                  <a:pt x="711" y="667"/>
                </a:lnTo>
                <a:lnTo>
                  <a:pt x="714" y="667"/>
                </a:lnTo>
                <a:lnTo>
                  <a:pt x="715" y="669"/>
                </a:lnTo>
                <a:lnTo>
                  <a:pt x="716" y="669"/>
                </a:lnTo>
                <a:lnTo>
                  <a:pt x="716" y="670"/>
                </a:lnTo>
                <a:lnTo>
                  <a:pt x="716" y="678"/>
                </a:lnTo>
                <a:lnTo>
                  <a:pt x="715" y="688"/>
                </a:lnTo>
                <a:lnTo>
                  <a:pt x="714" y="704"/>
                </a:lnTo>
                <a:lnTo>
                  <a:pt x="712" y="725"/>
                </a:lnTo>
                <a:lnTo>
                  <a:pt x="714" y="742"/>
                </a:lnTo>
                <a:lnTo>
                  <a:pt x="716" y="757"/>
                </a:lnTo>
                <a:lnTo>
                  <a:pt x="716" y="766"/>
                </a:lnTo>
                <a:lnTo>
                  <a:pt x="716" y="767"/>
                </a:lnTo>
                <a:lnTo>
                  <a:pt x="715" y="770"/>
                </a:lnTo>
                <a:lnTo>
                  <a:pt x="714" y="771"/>
                </a:lnTo>
                <a:lnTo>
                  <a:pt x="711" y="772"/>
                </a:lnTo>
                <a:lnTo>
                  <a:pt x="710" y="772"/>
                </a:lnTo>
                <a:lnTo>
                  <a:pt x="708" y="774"/>
                </a:lnTo>
                <a:lnTo>
                  <a:pt x="707" y="776"/>
                </a:lnTo>
                <a:lnTo>
                  <a:pt x="706" y="777"/>
                </a:lnTo>
                <a:lnTo>
                  <a:pt x="705" y="777"/>
                </a:lnTo>
                <a:lnTo>
                  <a:pt x="703" y="777"/>
                </a:lnTo>
                <a:lnTo>
                  <a:pt x="699" y="777"/>
                </a:lnTo>
                <a:lnTo>
                  <a:pt x="698" y="776"/>
                </a:lnTo>
                <a:lnTo>
                  <a:pt x="697" y="774"/>
                </a:lnTo>
                <a:lnTo>
                  <a:pt x="697" y="771"/>
                </a:lnTo>
                <a:lnTo>
                  <a:pt x="695" y="767"/>
                </a:lnTo>
                <a:lnTo>
                  <a:pt x="689" y="745"/>
                </a:lnTo>
                <a:lnTo>
                  <a:pt x="677" y="728"/>
                </a:lnTo>
                <a:lnTo>
                  <a:pt x="660" y="715"/>
                </a:lnTo>
                <a:lnTo>
                  <a:pt x="638" y="705"/>
                </a:lnTo>
                <a:lnTo>
                  <a:pt x="613" y="703"/>
                </a:lnTo>
                <a:lnTo>
                  <a:pt x="589" y="705"/>
                </a:lnTo>
                <a:lnTo>
                  <a:pt x="570" y="715"/>
                </a:lnTo>
                <a:lnTo>
                  <a:pt x="553" y="729"/>
                </a:lnTo>
                <a:lnTo>
                  <a:pt x="538" y="749"/>
                </a:lnTo>
                <a:lnTo>
                  <a:pt x="528" y="775"/>
                </a:lnTo>
                <a:lnTo>
                  <a:pt x="521" y="805"/>
                </a:lnTo>
                <a:lnTo>
                  <a:pt x="520" y="842"/>
                </a:lnTo>
                <a:lnTo>
                  <a:pt x="521" y="880"/>
                </a:lnTo>
                <a:lnTo>
                  <a:pt x="526" y="914"/>
                </a:lnTo>
                <a:lnTo>
                  <a:pt x="534" y="944"/>
                </a:lnTo>
                <a:lnTo>
                  <a:pt x="546" y="969"/>
                </a:lnTo>
                <a:lnTo>
                  <a:pt x="560" y="988"/>
                </a:lnTo>
                <a:lnTo>
                  <a:pt x="579" y="1003"/>
                </a:lnTo>
                <a:lnTo>
                  <a:pt x="598" y="1012"/>
                </a:lnTo>
                <a:lnTo>
                  <a:pt x="621" y="1014"/>
                </a:lnTo>
                <a:lnTo>
                  <a:pt x="644" y="1012"/>
                </a:lnTo>
                <a:lnTo>
                  <a:pt x="665" y="1005"/>
                </a:lnTo>
                <a:lnTo>
                  <a:pt x="684" y="995"/>
                </a:lnTo>
                <a:lnTo>
                  <a:pt x="699" y="984"/>
                </a:lnTo>
                <a:lnTo>
                  <a:pt x="712" y="973"/>
                </a:lnTo>
                <a:lnTo>
                  <a:pt x="723" y="962"/>
                </a:lnTo>
                <a:lnTo>
                  <a:pt x="731" y="956"/>
                </a:lnTo>
                <a:lnTo>
                  <a:pt x="735" y="953"/>
                </a:lnTo>
                <a:lnTo>
                  <a:pt x="737" y="953"/>
                </a:lnTo>
                <a:lnTo>
                  <a:pt x="739" y="954"/>
                </a:lnTo>
                <a:lnTo>
                  <a:pt x="741" y="966"/>
                </a:lnTo>
                <a:lnTo>
                  <a:pt x="741" y="969"/>
                </a:lnTo>
                <a:lnTo>
                  <a:pt x="739" y="975"/>
                </a:lnTo>
                <a:lnTo>
                  <a:pt x="732" y="983"/>
                </a:lnTo>
                <a:lnTo>
                  <a:pt x="724" y="992"/>
                </a:lnTo>
                <a:lnTo>
                  <a:pt x="698" y="1014"/>
                </a:lnTo>
                <a:lnTo>
                  <a:pt x="676" y="1031"/>
                </a:lnTo>
                <a:lnTo>
                  <a:pt x="656" y="1043"/>
                </a:lnTo>
                <a:lnTo>
                  <a:pt x="636" y="1051"/>
                </a:lnTo>
                <a:lnTo>
                  <a:pt x="619" y="1055"/>
                </a:lnTo>
                <a:lnTo>
                  <a:pt x="601" y="1055"/>
                </a:lnTo>
                <a:lnTo>
                  <a:pt x="574" y="1052"/>
                </a:lnTo>
                <a:lnTo>
                  <a:pt x="547" y="1045"/>
                </a:lnTo>
                <a:lnTo>
                  <a:pt x="525" y="1031"/>
                </a:lnTo>
                <a:lnTo>
                  <a:pt x="507" y="1013"/>
                </a:lnTo>
                <a:lnTo>
                  <a:pt x="491" y="991"/>
                </a:lnTo>
                <a:lnTo>
                  <a:pt x="479" y="966"/>
                </a:lnTo>
                <a:lnTo>
                  <a:pt x="470" y="937"/>
                </a:lnTo>
                <a:lnTo>
                  <a:pt x="465" y="907"/>
                </a:lnTo>
                <a:lnTo>
                  <a:pt x="462" y="874"/>
                </a:lnTo>
                <a:lnTo>
                  <a:pt x="465" y="835"/>
                </a:lnTo>
                <a:lnTo>
                  <a:pt x="473" y="801"/>
                </a:lnTo>
                <a:lnTo>
                  <a:pt x="483" y="770"/>
                </a:lnTo>
                <a:lnTo>
                  <a:pt x="498" y="743"/>
                </a:lnTo>
                <a:lnTo>
                  <a:pt x="516" y="721"/>
                </a:lnTo>
                <a:lnTo>
                  <a:pt x="536" y="702"/>
                </a:lnTo>
                <a:lnTo>
                  <a:pt x="557" y="687"/>
                </a:lnTo>
                <a:lnTo>
                  <a:pt x="579" y="677"/>
                </a:lnTo>
                <a:lnTo>
                  <a:pt x="602" y="670"/>
                </a:lnTo>
                <a:lnTo>
                  <a:pt x="625" y="667"/>
                </a:lnTo>
                <a:close/>
                <a:moveTo>
                  <a:pt x="1026" y="620"/>
                </a:moveTo>
                <a:lnTo>
                  <a:pt x="1028" y="620"/>
                </a:lnTo>
                <a:lnTo>
                  <a:pt x="1029" y="620"/>
                </a:lnTo>
                <a:lnTo>
                  <a:pt x="1032" y="622"/>
                </a:lnTo>
                <a:lnTo>
                  <a:pt x="1033" y="624"/>
                </a:lnTo>
                <a:lnTo>
                  <a:pt x="1035" y="627"/>
                </a:lnTo>
                <a:lnTo>
                  <a:pt x="1036" y="631"/>
                </a:lnTo>
                <a:lnTo>
                  <a:pt x="1035" y="639"/>
                </a:lnTo>
                <a:lnTo>
                  <a:pt x="1033" y="647"/>
                </a:lnTo>
                <a:lnTo>
                  <a:pt x="1032" y="658"/>
                </a:lnTo>
                <a:lnTo>
                  <a:pt x="1031" y="674"/>
                </a:lnTo>
                <a:lnTo>
                  <a:pt x="1029" y="695"/>
                </a:lnTo>
                <a:lnTo>
                  <a:pt x="1028" y="722"/>
                </a:lnTo>
                <a:lnTo>
                  <a:pt x="1028" y="991"/>
                </a:lnTo>
                <a:lnTo>
                  <a:pt x="1029" y="1008"/>
                </a:lnTo>
                <a:lnTo>
                  <a:pt x="1032" y="1020"/>
                </a:lnTo>
                <a:lnTo>
                  <a:pt x="1039" y="1026"/>
                </a:lnTo>
                <a:lnTo>
                  <a:pt x="1047" y="1030"/>
                </a:lnTo>
                <a:lnTo>
                  <a:pt x="1060" y="1031"/>
                </a:lnTo>
                <a:lnTo>
                  <a:pt x="1067" y="1033"/>
                </a:lnTo>
                <a:lnTo>
                  <a:pt x="1071" y="1035"/>
                </a:lnTo>
                <a:lnTo>
                  <a:pt x="1073" y="1037"/>
                </a:lnTo>
                <a:lnTo>
                  <a:pt x="1071" y="1039"/>
                </a:lnTo>
                <a:lnTo>
                  <a:pt x="1071" y="1041"/>
                </a:lnTo>
                <a:lnTo>
                  <a:pt x="1070" y="1042"/>
                </a:lnTo>
                <a:lnTo>
                  <a:pt x="1069" y="1045"/>
                </a:lnTo>
                <a:lnTo>
                  <a:pt x="1067" y="1049"/>
                </a:lnTo>
                <a:lnTo>
                  <a:pt x="1066" y="1050"/>
                </a:lnTo>
                <a:lnTo>
                  <a:pt x="1066" y="1051"/>
                </a:lnTo>
                <a:lnTo>
                  <a:pt x="1064" y="1051"/>
                </a:lnTo>
                <a:lnTo>
                  <a:pt x="1054" y="1051"/>
                </a:lnTo>
                <a:lnTo>
                  <a:pt x="1039" y="1050"/>
                </a:lnTo>
                <a:lnTo>
                  <a:pt x="1022" y="1049"/>
                </a:lnTo>
                <a:lnTo>
                  <a:pt x="1005" y="1047"/>
                </a:lnTo>
                <a:lnTo>
                  <a:pt x="985" y="1047"/>
                </a:lnTo>
                <a:lnTo>
                  <a:pt x="971" y="1049"/>
                </a:lnTo>
                <a:lnTo>
                  <a:pt x="961" y="1050"/>
                </a:lnTo>
                <a:lnTo>
                  <a:pt x="955" y="1051"/>
                </a:lnTo>
                <a:lnTo>
                  <a:pt x="951" y="1051"/>
                </a:lnTo>
                <a:lnTo>
                  <a:pt x="947" y="1051"/>
                </a:lnTo>
                <a:lnTo>
                  <a:pt x="944" y="1051"/>
                </a:lnTo>
                <a:lnTo>
                  <a:pt x="942" y="1051"/>
                </a:lnTo>
                <a:lnTo>
                  <a:pt x="940" y="1050"/>
                </a:lnTo>
                <a:lnTo>
                  <a:pt x="940" y="1047"/>
                </a:lnTo>
                <a:lnTo>
                  <a:pt x="940" y="1046"/>
                </a:lnTo>
                <a:lnTo>
                  <a:pt x="942" y="1045"/>
                </a:lnTo>
                <a:lnTo>
                  <a:pt x="943" y="1042"/>
                </a:lnTo>
                <a:lnTo>
                  <a:pt x="944" y="1041"/>
                </a:lnTo>
                <a:lnTo>
                  <a:pt x="946" y="1039"/>
                </a:lnTo>
                <a:lnTo>
                  <a:pt x="946" y="1038"/>
                </a:lnTo>
                <a:lnTo>
                  <a:pt x="947" y="1037"/>
                </a:lnTo>
                <a:lnTo>
                  <a:pt x="948" y="1035"/>
                </a:lnTo>
                <a:lnTo>
                  <a:pt x="951" y="1034"/>
                </a:lnTo>
                <a:lnTo>
                  <a:pt x="955" y="1033"/>
                </a:lnTo>
                <a:lnTo>
                  <a:pt x="960" y="1030"/>
                </a:lnTo>
                <a:lnTo>
                  <a:pt x="968" y="1024"/>
                </a:lnTo>
                <a:lnTo>
                  <a:pt x="974" y="1016"/>
                </a:lnTo>
                <a:lnTo>
                  <a:pt x="977" y="1003"/>
                </a:lnTo>
                <a:lnTo>
                  <a:pt x="978" y="984"/>
                </a:lnTo>
                <a:lnTo>
                  <a:pt x="978" y="702"/>
                </a:lnTo>
                <a:lnTo>
                  <a:pt x="977" y="686"/>
                </a:lnTo>
                <a:lnTo>
                  <a:pt x="974" y="674"/>
                </a:lnTo>
                <a:lnTo>
                  <a:pt x="968" y="666"/>
                </a:lnTo>
                <a:lnTo>
                  <a:pt x="960" y="664"/>
                </a:lnTo>
                <a:lnTo>
                  <a:pt x="946" y="662"/>
                </a:lnTo>
                <a:lnTo>
                  <a:pt x="936" y="662"/>
                </a:lnTo>
                <a:lnTo>
                  <a:pt x="933" y="661"/>
                </a:lnTo>
                <a:lnTo>
                  <a:pt x="931" y="658"/>
                </a:lnTo>
                <a:lnTo>
                  <a:pt x="933" y="657"/>
                </a:lnTo>
                <a:lnTo>
                  <a:pt x="934" y="654"/>
                </a:lnTo>
                <a:lnTo>
                  <a:pt x="935" y="652"/>
                </a:lnTo>
                <a:lnTo>
                  <a:pt x="936" y="649"/>
                </a:lnTo>
                <a:lnTo>
                  <a:pt x="939" y="647"/>
                </a:lnTo>
                <a:lnTo>
                  <a:pt x="940" y="645"/>
                </a:lnTo>
                <a:lnTo>
                  <a:pt x="942" y="644"/>
                </a:lnTo>
                <a:lnTo>
                  <a:pt x="947" y="643"/>
                </a:lnTo>
                <a:lnTo>
                  <a:pt x="955" y="643"/>
                </a:lnTo>
                <a:lnTo>
                  <a:pt x="971" y="643"/>
                </a:lnTo>
                <a:lnTo>
                  <a:pt x="989" y="641"/>
                </a:lnTo>
                <a:lnTo>
                  <a:pt x="1003" y="636"/>
                </a:lnTo>
                <a:lnTo>
                  <a:pt x="1012" y="631"/>
                </a:lnTo>
                <a:lnTo>
                  <a:pt x="1019" y="626"/>
                </a:lnTo>
                <a:lnTo>
                  <a:pt x="1023" y="622"/>
                </a:lnTo>
                <a:lnTo>
                  <a:pt x="1026" y="620"/>
                </a:lnTo>
                <a:close/>
                <a:moveTo>
                  <a:pt x="391" y="521"/>
                </a:moveTo>
                <a:lnTo>
                  <a:pt x="347" y="547"/>
                </a:lnTo>
                <a:lnTo>
                  <a:pt x="305" y="578"/>
                </a:lnTo>
                <a:lnTo>
                  <a:pt x="267" y="615"/>
                </a:lnTo>
                <a:lnTo>
                  <a:pt x="233" y="654"/>
                </a:lnTo>
                <a:lnTo>
                  <a:pt x="203" y="696"/>
                </a:lnTo>
                <a:lnTo>
                  <a:pt x="179" y="742"/>
                </a:lnTo>
                <a:lnTo>
                  <a:pt x="162" y="791"/>
                </a:lnTo>
                <a:lnTo>
                  <a:pt x="154" y="840"/>
                </a:lnTo>
                <a:lnTo>
                  <a:pt x="150" y="893"/>
                </a:lnTo>
                <a:lnTo>
                  <a:pt x="153" y="942"/>
                </a:lnTo>
                <a:lnTo>
                  <a:pt x="161" y="991"/>
                </a:lnTo>
                <a:lnTo>
                  <a:pt x="174" y="1038"/>
                </a:lnTo>
                <a:lnTo>
                  <a:pt x="192" y="1083"/>
                </a:lnTo>
                <a:lnTo>
                  <a:pt x="213" y="1126"/>
                </a:lnTo>
                <a:lnTo>
                  <a:pt x="238" y="1168"/>
                </a:lnTo>
                <a:lnTo>
                  <a:pt x="266" y="1208"/>
                </a:lnTo>
                <a:lnTo>
                  <a:pt x="294" y="1249"/>
                </a:lnTo>
                <a:lnTo>
                  <a:pt x="326" y="1288"/>
                </a:lnTo>
                <a:lnTo>
                  <a:pt x="359" y="1326"/>
                </a:lnTo>
                <a:lnTo>
                  <a:pt x="323" y="1306"/>
                </a:lnTo>
                <a:lnTo>
                  <a:pt x="287" y="1283"/>
                </a:lnTo>
                <a:lnTo>
                  <a:pt x="250" y="1259"/>
                </a:lnTo>
                <a:lnTo>
                  <a:pt x="212" y="1233"/>
                </a:lnTo>
                <a:lnTo>
                  <a:pt x="175" y="1206"/>
                </a:lnTo>
                <a:lnTo>
                  <a:pt x="140" y="1176"/>
                </a:lnTo>
                <a:lnTo>
                  <a:pt x="107" y="1144"/>
                </a:lnTo>
                <a:lnTo>
                  <a:pt x="77" y="1110"/>
                </a:lnTo>
                <a:lnTo>
                  <a:pt x="51" y="1073"/>
                </a:lnTo>
                <a:lnTo>
                  <a:pt x="29" y="1035"/>
                </a:lnTo>
                <a:lnTo>
                  <a:pt x="13" y="994"/>
                </a:lnTo>
                <a:lnTo>
                  <a:pt x="2" y="950"/>
                </a:lnTo>
                <a:lnTo>
                  <a:pt x="0" y="904"/>
                </a:lnTo>
                <a:lnTo>
                  <a:pt x="2" y="863"/>
                </a:lnTo>
                <a:lnTo>
                  <a:pt x="10" y="823"/>
                </a:lnTo>
                <a:lnTo>
                  <a:pt x="25" y="787"/>
                </a:lnTo>
                <a:lnTo>
                  <a:pt x="43" y="751"/>
                </a:lnTo>
                <a:lnTo>
                  <a:pt x="65" y="719"/>
                </a:lnTo>
                <a:lnTo>
                  <a:pt x="93" y="688"/>
                </a:lnTo>
                <a:lnTo>
                  <a:pt x="122" y="661"/>
                </a:lnTo>
                <a:lnTo>
                  <a:pt x="154" y="635"/>
                </a:lnTo>
                <a:lnTo>
                  <a:pt x="188" y="611"/>
                </a:lnTo>
                <a:lnTo>
                  <a:pt x="222" y="589"/>
                </a:lnTo>
                <a:lnTo>
                  <a:pt x="258" y="569"/>
                </a:lnTo>
                <a:lnTo>
                  <a:pt x="293" y="552"/>
                </a:lnTo>
                <a:lnTo>
                  <a:pt x="327" y="537"/>
                </a:lnTo>
                <a:lnTo>
                  <a:pt x="343" y="533"/>
                </a:lnTo>
                <a:lnTo>
                  <a:pt x="359" y="527"/>
                </a:lnTo>
                <a:lnTo>
                  <a:pt x="374" y="522"/>
                </a:lnTo>
                <a:lnTo>
                  <a:pt x="391" y="521"/>
                </a:lnTo>
                <a:close/>
                <a:moveTo>
                  <a:pt x="682" y="478"/>
                </a:moveTo>
                <a:lnTo>
                  <a:pt x="741" y="482"/>
                </a:lnTo>
                <a:lnTo>
                  <a:pt x="802" y="493"/>
                </a:lnTo>
                <a:lnTo>
                  <a:pt x="749" y="492"/>
                </a:lnTo>
                <a:lnTo>
                  <a:pt x="698" y="496"/>
                </a:lnTo>
                <a:lnTo>
                  <a:pt x="648" y="508"/>
                </a:lnTo>
                <a:lnTo>
                  <a:pt x="600" y="523"/>
                </a:lnTo>
                <a:lnTo>
                  <a:pt x="554" y="546"/>
                </a:lnTo>
                <a:lnTo>
                  <a:pt x="511" y="573"/>
                </a:lnTo>
                <a:lnTo>
                  <a:pt x="471" y="606"/>
                </a:lnTo>
                <a:lnTo>
                  <a:pt x="436" y="643"/>
                </a:lnTo>
                <a:lnTo>
                  <a:pt x="405" y="683"/>
                </a:lnTo>
                <a:lnTo>
                  <a:pt x="378" y="729"/>
                </a:lnTo>
                <a:lnTo>
                  <a:pt x="357" y="791"/>
                </a:lnTo>
                <a:lnTo>
                  <a:pt x="344" y="852"/>
                </a:lnTo>
                <a:lnTo>
                  <a:pt x="339" y="915"/>
                </a:lnTo>
                <a:lnTo>
                  <a:pt x="339" y="978"/>
                </a:lnTo>
                <a:lnTo>
                  <a:pt x="346" y="1039"/>
                </a:lnTo>
                <a:lnTo>
                  <a:pt x="359" y="1101"/>
                </a:lnTo>
                <a:lnTo>
                  <a:pt x="376" y="1162"/>
                </a:lnTo>
                <a:lnTo>
                  <a:pt x="397" y="1221"/>
                </a:lnTo>
                <a:lnTo>
                  <a:pt x="420" y="1280"/>
                </a:lnTo>
                <a:lnTo>
                  <a:pt x="448" y="1337"/>
                </a:lnTo>
                <a:lnTo>
                  <a:pt x="477" y="1392"/>
                </a:lnTo>
                <a:lnTo>
                  <a:pt x="508" y="1444"/>
                </a:lnTo>
                <a:lnTo>
                  <a:pt x="448" y="1388"/>
                </a:lnTo>
                <a:lnTo>
                  <a:pt x="391" y="1327"/>
                </a:lnTo>
                <a:lnTo>
                  <a:pt x="339" y="1265"/>
                </a:lnTo>
                <a:lnTo>
                  <a:pt x="291" y="1200"/>
                </a:lnTo>
                <a:lnTo>
                  <a:pt x="246" y="1135"/>
                </a:lnTo>
                <a:lnTo>
                  <a:pt x="225" y="1101"/>
                </a:lnTo>
                <a:lnTo>
                  <a:pt x="209" y="1063"/>
                </a:lnTo>
                <a:lnTo>
                  <a:pt x="195" y="1022"/>
                </a:lnTo>
                <a:lnTo>
                  <a:pt x="184" y="980"/>
                </a:lnTo>
                <a:lnTo>
                  <a:pt x="179" y="937"/>
                </a:lnTo>
                <a:lnTo>
                  <a:pt x="177" y="894"/>
                </a:lnTo>
                <a:lnTo>
                  <a:pt x="178" y="851"/>
                </a:lnTo>
                <a:lnTo>
                  <a:pt x="184" y="809"/>
                </a:lnTo>
                <a:lnTo>
                  <a:pt x="196" y="767"/>
                </a:lnTo>
                <a:lnTo>
                  <a:pt x="213" y="729"/>
                </a:lnTo>
                <a:lnTo>
                  <a:pt x="236" y="694"/>
                </a:lnTo>
                <a:lnTo>
                  <a:pt x="274" y="647"/>
                </a:lnTo>
                <a:lnTo>
                  <a:pt x="315" y="606"/>
                </a:lnTo>
                <a:lnTo>
                  <a:pt x="360" y="571"/>
                </a:lnTo>
                <a:lnTo>
                  <a:pt x="408" y="540"/>
                </a:lnTo>
                <a:lnTo>
                  <a:pt x="460" y="517"/>
                </a:lnTo>
                <a:lnTo>
                  <a:pt x="512" y="499"/>
                </a:lnTo>
                <a:lnTo>
                  <a:pt x="567" y="485"/>
                </a:lnTo>
                <a:lnTo>
                  <a:pt x="623" y="479"/>
                </a:lnTo>
                <a:lnTo>
                  <a:pt x="682" y="478"/>
                </a:lnTo>
                <a:close/>
                <a:moveTo>
                  <a:pt x="875" y="280"/>
                </a:moveTo>
                <a:lnTo>
                  <a:pt x="900" y="280"/>
                </a:lnTo>
                <a:lnTo>
                  <a:pt x="919" y="281"/>
                </a:lnTo>
                <a:lnTo>
                  <a:pt x="930" y="282"/>
                </a:lnTo>
                <a:lnTo>
                  <a:pt x="934" y="282"/>
                </a:lnTo>
                <a:lnTo>
                  <a:pt x="1022" y="548"/>
                </a:lnTo>
                <a:lnTo>
                  <a:pt x="977" y="522"/>
                </a:lnTo>
                <a:lnTo>
                  <a:pt x="929" y="499"/>
                </a:lnTo>
                <a:lnTo>
                  <a:pt x="879" y="479"/>
                </a:lnTo>
                <a:lnTo>
                  <a:pt x="828" y="464"/>
                </a:lnTo>
                <a:lnTo>
                  <a:pt x="773" y="455"/>
                </a:lnTo>
                <a:lnTo>
                  <a:pt x="689" y="450"/>
                </a:lnTo>
                <a:lnTo>
                  <a:pt x="606" y="453"/>
                </a:lnTo>
                <a:lnTo>
                  <a:pt x="525" y="462"/>
                </a:lnTo>
                <a:lnTo>
                  <a:pt x="445" y="478"/>
                </a:lnTo>
                <a:lnTo>
                  <a:pt x="368" y="499"/>
                </a:lnTo>
                <a:lnTo>
                  <a:pt x="293" y="525"/>
                </a:lnTo>
                <a:lnTo>
                  <a:pt x="221" y="556"/>
                </a:lnTo>
                <a:lnTo>
                  <a:pt x="285" y="513"/>
                </a:lnTo>
                <a:lnTo>
                  <a:pt x="351" y="470"/>
                </a:lnTo>
                <a:lnTo>
                  <a:pt x="416" y="429"/>
                </a:lnTo>
                <a:lnTo>
                  <a:pt x="484" y="392"/>
                </a:lnTo>
                <a:lnTo>
                  <a:pt x="554" y="358"/>
                </a:lnTo>
                <a:lnTo>
                  <a:pt x="623" y="330"/>
                </a:lnTo>
                <a:lnTo>
                  <a:pt x="695" y="307"/>
                </a:lnTo>
                <a:lnTo>
                  <a:pt x="767" y="290"/>
                </a:lnTo>
                <a:lnTo>
                  <a:pt x="842" y="281"/>
                </a:lnTo>
                <a:lnTo>
                  <a:pt x="875" y="280"/>
                </a:lnTo>
                <a:close/>
                <a:moveTo>
                  <a:pt x="842" y="0"/>
                </a:moveTo>
                <a:lnTo>
                  <a:pt x="926" y="248"/>
                </a:lnTo>
                <a:lnTo>
                  <a:pt x="855" y="251"/>
                </a:lnTo>
                <a:lnTo>
                  <a:pt x="787" y="259"/>
                </a:lnTo>
                <a:lnTo>
                  <a:pt x="723" y="271"/>
                </a:lnTo>
                <a:lnTo>
                  <a:pt x="659" y="288"/>
                </a:lnTo>
                <a:lnTo>
                  <a:pt x="606" y="307"/>
                </a:lnTo>
                <a:lnTo>
                  <a:pt x="554" y="328"/>
                </a:lnTo>
                <a:lnTo>
                  <a:pt x="504" y="353"/>
                </a:lnTo>
                <a:lnTo>
                  <a:pt x="454" y="379"/>
                </a:lnTo>
                <a:lnTo>
                  <a:pt x="405" y="406"/>
                </a:lnTo>
                <a:lnTo>
                  <a:pt x="469" y="330"/>
                </a:lnTo>
                <a:lnTo>
                  <a:pt x="537" y="255"/>
                </a:lnTo>
                <a:lnTo>
                  <a:pt x="609" y="184"/>
                </a:lnTo>
                <a:lnTo>
                  <a:pt x="685" y="117"/>
                </a:lnTo>
                <a:lnTo>
                  <a:pt x="762" y="56"/>
                </a:lnTo>
                <a:lnTo>
                  <a:pt x="842" y="0"/>
                </a:lnTo>
                <a:close/>
              </a:path>
            </a:pathLst>
          </a:custGeom>
          <a:solidFill>
            <a:srgbClr val="00499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51977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lnSpc>
          <a:spcPct val="100000"/>
        </a:lnSpc>
        <a:spcBef>
          <a:spcPct val="0"/>
        </a:spcBef>
        <a:buNone/>
        <a:defRPr sz="2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Celgene EMEA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Our bold approach to</a:t>
            </a:r>
            <a:br>
              <a:rPr lang="en-GB" dirty="0" smtClean="0"/>
            </a:br>
            <a:r>
              <a:rPr lang="en-GB" dirty="0" smtClean="0"/>
              <a:t>life-changing medicines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19103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ttangolo 115"/>
          <p:cNvSpPr/>
          <p:nvPr/>
        </p:nvSpPr>
        <p:spPr>
          <a:xfrm>
            <a:off x="531813" y="2130552"/>
            <a:ext cx="8100000" cy="3262186"/>
          </a:xfrm>
          <a:prstGeom prst="rect">
            <a:avLst/>
          </a:prstGeom>
          <a:gradFill flip="none" rotWithShape="1">
            <a:gsLst>
              <a:gs pos="0">
                <a:srgbClr val="E1F3F7"/>
              </a:gs>
              <a:gs pos="50000">
                <a:schemeClr val="bg1"/>
              </a:gs>
              <a:gs pos="100000">
                <a:srgbClr val="E1F3F7"/>
              </a:gs>
            </a:gsLst>
            <a:lin ang="10800000" scaled="1"/>
            <a:tileRect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it-IT" sz="900" dirty="0" smtClean="0">
              <a:solidFill>
                <a:srgbClr val="6F767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Arrotonda angolo stesso lato rettangolo 114"/>
          <p:cNvSpPr/>
          <p:nvPr/>
        </p:nvSpPr>
        <p:spPr>
          <a:xfrm>
            <a:off x="531813" y="1479550"/>
            <a:ext cx="8100000" cy="648000"/>
          </a:xfrm>
          <a:prstGeom prst="round2SameRect">
            <a:avLst>
              <a:gd name="adj1" fmla="val 22245"/>
              <a:gd name="adj2" fmla="val 0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9000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Primary endpoint: overall survival</a:t>
            </a:r>
          </a:p>
        </p:txBody>
      </p:sp>
      <p:sp>
        <p:nvSpPr>
          <p:cNvPr id="68" name="Titolo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Abraxane: </a:t>
            </a:r>
            <a:r>
              <a:rPr lang="en-US" dirty="0" smtClean="0"/>
              <a:t>Increased survival for more patients</a:t>
            </a:r>
            <a:endParaRPr lang="it-IT" dirty="0"/>
          </a:p>
        </p:txBody>
      </p:sp>
      <p:graphicFrame>
        <p:nvGraphicFramePr>
          <p:cNvPr id="112" name="Tabella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2185567"/>
              </p:ext>
            </p:extLst>
          </p:nvPr>
        </p:nvGraphicFramePr>
        <p:xfrm>
          <a:off x="969176" y="4669122"/>
          <a:ext cx="4275186" cy="62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168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  <a:gridCol w="259787"/>
              </a:tblGrid>
              <a:tr h="147331">
                <a:tc gridSpan="15">
                  <a:txBody>
                    <a:bodyPr/>
                    <a:lstStyle/>
                    <a:p>
                      <a:pPr algn="l"/>
                      <a:r>
                        <a:rPr lang="it-IT" sz="9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Patients at</a:t>
                      </a:r>
                      <a:r>
                        <a:rPr lang="it-IT" sz="9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risk</a:t>
                      </a:r>
                      <a:endParaRPr lang="it-IT" sz="9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7585" marB="17585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1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 marL="0" marR="0" marT="36000" marB="3600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39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it-IT" sz="800" b="1" i="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Abx </a:t>
                      </a:r>
                      <a:r>
                        <a:rPr lang="it-IT" sz="800" b="1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 Gem:</a:t>
                      </a:r>
                      <a:endParaRPr lang="it-IT" sz="800" b="1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431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357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269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169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lang="it-IT" sz="800" b="1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Gem:</a:t>
                      </a:r>
                      <a:endParaRPr lang="it-IT" sz="800" b="1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69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it-IT" sz="8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EE0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0" name="Tabella 69"/>
          <p:cNvGraphicFramePr>
            <a:graphicFrameLocks noGrp="1"/>
          </p:cNvGraphicFramePr>
          <p:nvPr/>
        </p:nvGraphicFramePr>
        <p:xfrm>
          <a:off x="5212080" y="2390509"/>
          <a:ext cx="3169921" cy="715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115"/>
                <a:gridCol w="1180431"/>
                <a:gridCol w="875375"/>
              </a:tblGrid>
              <a:tr h="198939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Events / n (%)</a:t>
                      </a:r>
                      <a:endParaRPr lang="it-IT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7585" marB="17585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1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Median, mo</a:t>
                      </a:r>
                      <a:b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(95%</a:t>
                      </a:r>
                      <a:r>
                        <a:rPr lang="it-IT" sz="10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CI)</a:t>
                      </a:r>
                      <a:endParaRPr lang="it-IT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7585" marB="17585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1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r>
                        <a:rPr lang="it-IT" sz="1000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Percentile</a:t>
                      </a:r>
                      <a:endParaRPr lang="it-IT" sz="1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17585" marB="17585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13"/>
                    </a:solidFill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333 / 431 (77)</a:t>
                      </a:r>
                      <a:endParaRPr lang="it-IT" sz="10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8.5 (7.89 – 9.53)</a:t>
                      </a:r>
                      <a:endParaRPr lang="it-IT" sz="10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14.8</a:t>
                      </a:r>
                      <a:endParaRPr lang="it-IT" sz="10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149"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359 / 430 (83)</a:t>
                      </a:r>
                      <a:endParaRPr lang="it-IT" sz="10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6.7 (6.01 – 7.23)</a:t>
                      </a:r>
                      <a:endParaRPr lang="it-IT" sz="10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</a:t>
                      </a:r>
                      <a:endParaRPr lang="it-IT" sz="10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17585" marB="17585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5" name="Text Box 82"/>
          <p:cNvSpPr txBox="1">
            <a:spLocks noChangeArrowheads="1"/>
          </p:cNvSpPr>
          <p:nvPr/>
        </p:nvSpPr>
        <p:spPr bwMode="auto">
          <a:xfrm>
            <a:off x="6455561" y="3315807"/>
            <a:ext cx="13160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GB" sz="10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HR = 0.72</a:t>
            </a:r>
            <a:br>
              <a:rPr lang="en-GB" sz="10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</a:br>
            <a:r>
              <a:rPr lang="en-GB" sz="10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95% CI (0.617 – 0.835)</a:t>
            </a:r>
            <a:br>
              <a:rPr lang="en-GB" sz="10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</a:br>
            <a:r>
              <a:rPr lang="en-GB" sz="1000" b="1" i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GB" sz="10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GB" sz="1000" b="1" dirty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0.0001</a:t>
            </a:r>
          </a:p>
        </p:txBody>
      </p:sp>
      <p:sp>
        <p:nvSpPr>
          <p:cNvPr id="200" name="Rettangolo arrotondato 7"/>
          <p:cNvSpPr/>
          <p:nvPr/>
        </p:nvSpPr>
        <p:spPr>
          <a:xfrm>
            <a:off x="5378035" y="4001469"/>
            <a:ext cx="3253778" cy="837882"/>
          </a:xfrm>
          <a:prstGeom prst="roundRect">
            <a:avLst>
              <a:gd name="adj" fmla="val 9887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marL="177800" lvl="0" indent="-177800">
              <a:buBlip>
                <a:blip r:embed="rId3"/>
              </a:buBlip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Median overall survival of 8.5 months vs 6.7 months for gemcitabine alone         </a:t>
            </a:r>
            <a:r>
              <a:rPr lang="en-US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[HR = 0.72; 95% CI (0.617 – 0.835); </a:t>
            </a:r>
            <a:br>
              <a:rPr lang="en-US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05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 0.0001]</a:t>
            </a:r>
          </a:p>
        </p:txBody>
      </p:sp>
      <p:sp>
        <p:nvSpPr>
          <p:cNvPr id="72" name="Text Box 12"/>
          <p:cNvSpPr txBox="1">
            <a:spLocks noChangeArrowheads="1"/>
          </p:cNvSpPr>
          <p:nvPr/>
        </p:nvSpPr>
        <p:spPr bwMode="auto">
          <a:xfrm rot="16200000">
            <a:off x="521258" y="3257739"/>
            <a:ext cx="159892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200" b="1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Proportion of survival</a:t>
            </a:r>
            <a:endParaRPr lang="en-GB" sz="1200" b="1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3" name="Text Box 45"/>
          <p:cNvSpPr txBox="1">
            <a:spLocks noChangeArrowheads="1"/>
          </p:cNvSpPr>
          <p:nvPr/>
        </p:nvSpPr>
        <p:spPr bwMode="auto">
          <a:xfrm>
            <a:off x="1689816" y="4217112"/>
            <a:ext cx="3614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4" name="Text Box 46"/>
          <p:cNvSpPr txBox="1">
            <a:spLocks noChangeArrowheads="1"/>
          </p:cNvSpPr>
          <p:nvPr/>
        </p:nvSpPr>
        <p:spPr bwMode="auto">
          <a:xfrm>
            <a:off x="1949232" y="4217112"/>
            <a:ext cx="3614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5" name="Text Box 47"/>
          <p:cNvSpPr txBox="1">
            <a:spLocks noChangeArrowheads="1"/>
          </p:cNvSpPr>
          <p:nvPr/>
        </p:nvSpPr>
        <p:spPr bwMode="auto">
          <a:xfrm>
            <a:off x="2208648" y="4217112"/>
            <a:ext cx="3727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6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6" name="Text Box 48"/>
          <p:cNvSpPr txBox="1">
            <a:spLocks noChangeArrowheads="1"/>
          </p:cNvSpPr>
          <p:nvPr/>
        </p:nvSpPr>
        <p:spPr bwMode="auto">
          <a:xfrm>
            <a:off x="2469194" y="4217112"/>
            <a:ext cx="35016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9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7" name="Text Box 49"/>
          <p:cNvSpPr txBox="1">
            <a:spLocks noChangeArrowheads="1"/>
          </p:cNvSpPr>
          <p:nvPr/>
        </p:nvSpPr>
        <p:spPr bwMode="auto">
          <a:xfrm>
            <a:off x="2727481" y="4217112"/>
            <a:ext cx="3614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12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8" name="Text Box 50"/>
          <p:cNvSpPr txBox="1">
            <a:spLocks noChangeArrowheads="1"/>
          </p:cNvSpPr>
          <p:nvPr/>
        </p:nvSpPr>
        <p:spPr bwMode="auto">
          <a:xfrm>
            <a:off x="2986897" y="4217112"/>
            <a:ext cx="3614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15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9" name="Text Box 51"/>
          <p:cNvSpPr txBox="1">
            <a:spLocks noChangeArrowheads="1"/>
          </p:cNvSpPr>
          <p:nvPr/>
        </p:nvSpPr>
        <p:spPr bwMode="auto">
          <a:xfrm>
            <a:off x="3246313" y="4217112"/>
            <a:ext cx="3727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18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0" name="Text Box 52"/>
          <p:cNvSpPr txBox="1">
            <a:spLocks noChangeArrowheads="1"/>
          </p:cNvSpPr>
          <p:nvPr/>
        </p:nvSpPr>
        <p:spPr bwMode="auto">
          <a:xfrm>
            <a:off x="3506859" y="4217112"/>
            <a:ext cx="3614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21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1" name="Text Box 53"/>
          <p:cNvSpPr txBox="1">
            <a:spLocks noChangeArrowheads="1"/>
          </p:cNvSpPr>
          <p:nvPr/>
        </p:nvSpPr>
        <p:spPr bwMode="auto">
          <a:xfrm>
            <a:off x="3766275" y="4217112"/>
            <a:ext cx="3727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24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2" name="Text Box 54"/>
          <p:cNvSpPr txBox="1">
            <a:spLocks noChangeArrowheads="1"/>
          </p:cNvSpPr>
          <p:nvPr/>
        </p:nvSpPr>
        <p:spPr bwMode="auto">
          <a:xfrm>
            <a:off x="4026821" y="4217112"/>
            <a:ext cx="3727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27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3" name="Text Box 55"/>
          <p:cNvSpPr txBox="1">
            <a:spLocks noChangeArrowheads="1"/>
          </p:cNvSpPr>
          <p:nvPr/>
        </p:nvSpPr>
        <p:spPr bwMode="auto">
          <a:xfrm>
            <a:off x="4287367" y="4217112"/>
            <a:ext cx="3727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30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4" name="Text Box 56"/>
          <p:cNvSpPr txBox="1">
            <a:spLocks noChangeArrowheads="1"/>
          </p:cNvSpPr>
          <p:nvPr/>
        </p:nvSpPr>
        <p:spPr bwMode="auto">
          <a:xfrm>
            <a:off x="4547913" y="4217112"/>
            <a:ext cx="35016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33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5" name="Text Box 82"/>
          <p:cNvSpPr txBox="1">
            <a:spLocks noChangeArrowheads="1"/>
          </p:cNvSpPr>
          <p:nvPr/>
        </p:nvSpPr>
        <p:spPr bwMode="auto">
          <a:xfrm>
            <a:off x="3196373" y="4419018"/>
            <a:ext cx="392632" cy="1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t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200" b="1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Months</a:t>
            </a:r>
            <a:endParaRPr lang="en-GB" sz="1200" b="1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6" name="Text Box 43"/>
          <p:cNvSpPr txBox="1">
            <a:spLocks noChangeArrowheads="1"/>
          </p:cNvSpPr>
          <p:nvPr/>
        </p:nvSpPr>
        <p:spPr bwMode="auto">
          <a:xfrm>
            <a:off x="1570483" y="2442872"/>
            <a:ext cx="10332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1.0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7" name="Text Box 43"/>
          <p:cNvSpPr txBox="1">
            <a:spLocks noChangeArrowheads="1"/>
          </p:cNvSpPr>
          <p:nvPr/>
        </p:nvSpPr>
        <p:spPr bwMode="auto">
          <a:xfrm>
            <a:off x="1567518" y="2605888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0.9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8" name="Text Box 43"/>
          <p:cNvSpPr txBox="1">
            <a:spLocks noChangeArrowheads="1"/>
          </p:cNvSpPr>
          <p:nvPr/>
        </p:nvSpPr>
        <p:spPr bwMode="auto">
          <a:xfrm>
            <a:off x="1567519" y="2940250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0.7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9" name="Text Box 43"/>
          <p:cNvSpPr txBox="1">
            <a:spLocks noChangeArrowheads="1"/>
          </p:cNvSpPr>
          <p:nvPr/>
        </p:nvSpPr>
        <p:spPr bwMode="auto">
          <a:xfrm>
            <a:off x="1567519" y="3274612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0.5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0" name="Text Box 43"/>
          <p:cNvSpPr txBox="1">
            <a:spLocks noChangeArrowheads="1"/>
          </p:cNvSpPr>
          <p:nvPr/>
        </p:nvSpPr>
        <p:spPr bwMode="auto">
          <a:xfrm>
            <a:off x="1567519" y="3441793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0.4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1" name="Text Box 43"/>
          <p:cNvSpPr txBox="1">
            <a:spLocks noChangeArrowheads="1"/>
          </p:cNvSpPr>
          <p:nvPr/>
        </p:nvSpPr>
        <p:spPr bwMode="auto">
          <a:xfrm>
            <a:off x="1567519" y="3608974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0.3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2" name="Text Box 43"/>
          <p:cNvSpPr txBox="1">
            <a:spLocks noChangeArrowheads="1"/>
          </p:cNvSpPr>
          <p:nvPr/>
        </p:nvSpPr>
        <p:spPr bwMode="auto">
          <a:xfrm>
            <a:off x="1567519" y="3776155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0.2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3" name="Text Box 43"/>
          <p:cNvSpPr txBox="1">
            <a:spLocks noChangeArrowheads="1"/>
          </p:cNvSpPr>
          <p:nvPr/>
        </p:nvSpPr>
        <p:spPr bwMode="auto">
          <a:xfrm>
            <a:off x="1567519" y="3943336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0.1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4" name="Text Box 43"/>
          <p:cNvSpPr txBox="1">
            <a:spLocks noChangeArrowheads="1"/>
          </p:cNvSpPr>
          <p:nvPr/>
        </p:nvSpPr>
        <p:spPr bwMode="auto">
          <a:xfrm>
            <a:off x="1567519" y="4110521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0.0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5" name="Line 40"/>
          <p:cNvSpPr>
            <a:spLocks noChangeShapeType="1"/>
          </p:cNvSpPr>
          <p:nvPr/>
        </p:nvSpPr>
        <p:spPr bwMode="auto">
          <a:xfrm>
            <a:off x="1706501" y="4160288"/>
            <a:ext cx="3372376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 Box 56"/>
          <p:cNvSpPr txBox="1">
            <a:spLocks noChangeArrowheads="1"/>
          </p:cNvSpPr>
          <p:nvPr/>
        </p:nvSpPr>
        <p:spPr bwMode="auto">
          <a:xfrm>
            <a:off x="4806200" y="4217112"/>
            <a:ext cx="35016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36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0" name="Text Box 57"/>
          <p:cNvSpPr txBox="1">
            <a:spLocks noChangeArrowheads="1"/>
          </p:cNvSpPr>
          <p:nvPr/>
        </p:nvSpPr>
        <p:spPr bwMode="auto">
          <a:xfrm>
            <a:off x="5064493" y="4217112"/>
            <a:ext cx="36145" cy="10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39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1" name="Text Box 43"/>
          <p:cNvSpPr txBox="1">
            <a:spLocks noChangeArrowheads="1"/>
          </p:cNvSpPr>
          <p:nvPr/>
        </p:nvSpPr>
        <p:spPr bwMode="auto">
          <a:xfrm>
            <a:off x="1567518" y="2773069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0.8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02" name="Text Box 43"/>
          <p:cNvSpPr txBox="1">
            <a:spLocks noChangeArrowheads="1"/>
          </p:cNvSpPr>
          <p:nvPr/>
        </p:nvSpPr>
        <p:spPr bwMode="auto">
          <a:xfrm>
            <a:off x="1567519" y="3107431"/>
            <a:ext cx="106289" cy="11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GB" sz="8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0.6</a:t>
            </a:r>
            <a:endParaRPr lang="en-GB" sz="8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cxnSp>
        <p:nvCxnSpPr>
          <p:cNvPr id="103" name="Connettore 1 102"/>
          <p:cNvCxnSpPr/>
          <p:nvPr/>
        </p:nvCxnSpPr>
        <p:spPr>
          <a:xfrm flipV="1">
            <a:off x="1704700" y="2476030"/>
            <a:ext cx="0" cy="1682435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</p:spPr>
      </p:cxnSp>
      <p:grpSp>
        <p:nvGrpSpPr>
          <p:cNvPr id="2" name="Gruppo 59"/>
          <p:cNvGrpSpPr/>
          <p:nvPr/>
        </p:nvGrpSpPr>
        <p:grpSpPr>
          <a:xfrm>
            <a:off x="3542030" y="2390509"/>
            <a:ext cx="923472" cy="332482"/>
            <a:chOff x="3542030" y="2399474"/>
            <a:chExt cx="923472" cy="332482"/>
          </a:xfrm>
        </p:grpSpPr>
        <p:sp>
          <p:nvSpPr>
            <p:cNvPr id="190" name="Rettangolo 189"/>
            <p:cNvSpPr/>
            <p:nvPr/>
          </p:nvSpPr>
          <p:spPr>
            <a:xfrm>
              <a:off x="3816285" y="2399474"/>
              <a:ext cx="649217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 smtClean="0">
                  <a:solidFill>
                    <a:srgbClr val="939BA1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Abx + gem </a:t>
              </a:r>
            </a:p>
          </p:txBody>
        </p:sp>
        <p:sp>
          <p:nvSpPr>
            <p:cNvPr id="192" name="Rettangolo 191"/>
            <p:cNvSpPr/>
            <p:nvPr/>
          </p:nvSpPr>
          <p:spPr>
            <a:xfrm>
              <a:off x="3816285" y="2578068"/>
              <a:ext cx="312586" cy="153888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 smtClean="0">
                  <a:solidFill>
                    <a:srgbClr val="939BA1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Gem </a:t>
              </a:r>
            </a:p>
          </p:txBody>
        </p:sp>
        <p:cxnSp>
          <p:nvCxnSpPr>
            <p:cNvPr id="58" name="Connettore 1 57"/>
            <p:cNvCxnSpPr/>
            <p:nvPr/>
          </p:nvCxnSpPr>
          <p:spPr>
            <a:xfrm>
              <a:off x="3542030" y="2476418"/>
              <a:ext cx="205740" cy="0"/>
            </a:xfrm>
            <a:prstGeom prst="line">
              <a:avLst/>
            </a:prstGeom>
            <a:noFill/>
            <a:ln w="28575" cap="flat" cmpd="sng">
              <a:solidFill>
                <a:srgbClr val="FDB913"/>
              </a:solidFill>
              <a:prstDash val="solid"/>
              <a:round/>
              <a:headEnd/>
              <a:tailEnd/>
            </a:ln>
          </p:spPr>
        </p:cxnSp>
        <p:cxnSp>
          <p:nvCxnSpPr>
            <p:cNvPr id="59" name="Connettore 1 58"/>
            <p:cNvCxnSpPr/>
            <p:nvPr/>
          </p:nvCxnSpPr>
          <p:spPr>
            <a:xfrm>
              <a:off x="3542030" y="2655012"/>
              <a:ext cx="205740" cy="0"/>
            </a:xfrm>
            <a:prstGeom prst="line">
              <a:avLst/>
            </a:prstGeom>
            <a:noFill/>
            <a:ln w="28575" cap="flat" cmpd="sng">
              <a:solidFill>
                <a:srgbClr val="959CA1"/>
              </a:solidFill>
              <a:prstDash val="solid"/>
              <a:round/>
              <a:headEnd/>
              <a:tailEnd/>
            </a:ln>
          </p:spPr>
        </p:cxnSp>
      </p:grpSp>
      <p:sp>
        <p:nvSpPr>
          <p:cNvPr id="107" name="Figura a mano libera 106"/>
          <p:cNvSpPr/>
          <p:nvPr/>
        </p:nvSpPr>
        <p:spPr>
          <a:xfrm>
            <a:off x="1700365" y="2494352"/>
            <a:ext cx="2704210" cy="1628569"/>
          </a:xfrm>
          <a:custGeom>
            <a:avLst/>
            <a:gdLst>
              <a:gd name="connsiteX0" fmla="*/ 0 w 5356860"/>
              <a:gd name="connsiteY0" fmla="*/ 0 h 2240280"/>
              <a:gd name="connsiteX1" fmla="*/ 76200 w 5356860"/>
              <a:gd name="connsiteY1" fmla="*/ 22860 h 2240280"/>
              <a:gd name="connsiteX2" fmla="*/ 137160 w 5356860"/>
              <a:gd name="connsiteY2" fmla="*/ 60960 h 2240280"/>
              <a:gd name="connsiteX3" fmla="*/ 228600 w 5356860"/>
              <a:gd name="connsiteY3" fmla="*/ 121920 h 2240280"/>
              <a:gd name="connsiteX4" fmla="*/ 289560 w 5356860"/>
              <a:gd name="connsiteY4" fmla="*/ 190500 h 2240280"/>
              <a:gd name="connsiteX5" fmla="*/ 396240 w 5356860"/>
              <a:gd name="connsiteY5" fmla="*/ 350520 h 2240280"/>
              <a:gd name="connsiteX6" fmla="*/ 441960 w 5356860"/>
              <a:gd name="connsiteY6" fmla="*/ 365760 h 2240280"/>
              <a:gd name="connsiteX7" fmla="*/ 510540 w 5356860"/>
              <a:gd name="connsiteY7" fmla="*/ 434340 h 2240280"/>
              <a:gd name="connsiteX8" fmla="*/ 571500 w 5356860"/>
              <a:gd name="connsiteY8" fmla="*/ 510540 h 2240280"/>
              <a:gd name="connsiteX9" fmla="*/ 640080 w 5356860"/>
              <a:gd name="connsiteY9" fmla="*/ 571500 h 2240280"/>
              <a:gd name="connsiteX10" fmla="*/ 777240 w 5356860"/>
              <a:gd name="connsiteY10" fmla="*/ 777240 h 2240280"/>
              <a:gd name="connsiteX11" fmla="*/ 845820 w 5356860"/>
              <a:gd name="connsiteY11" fmla="*/ 784860 h 2240280"/>
              <a:gd name="connsiteX12" fmla="*/ 944880 w 5356860"/>
              <a:gd name="connsiteY12" fmla="*/ 944880 h 2240280"/>
              <a:gd name="connsiteX13" fmla="*/ 982980 w 5356860"/>
              <a:gd name="connsiteY13" fmla="*/ 960120 h 2240280"/>
              <a:gd name="connsiteX14" fmla="*/ 1013460 w 5356860"/>
              <a:gd name="connsiteY14" fmla="*/ 1005840 h 2240280"/>
              <a:gd name="connsiteX15" fmla="*/ 1036320 w 5356860"/>
              <a:gd name="connsiteY15" fmla="*/ 1005840 h 2240280"/>
              <a:gd name="connsiteX16" fmla="*/ 1051560 w 5356860"/>
              <a:gd name="connsiteY16" fmla="*/ 1051560 h 2240280"/>
              <a:gd name="connsiteX17" fmla="*/ 1089660 w 5356860"/>
              <a:gd name="connsiteY17" fmla="*/ 1066800 h 2240280"/>
              <a:gd name="connsiteX18" fmla="*/ 1135380 w 5356860"/>
              <a:gd name="connsiteY18" fmla="*/ 1127760 h 2240280"/>
              <a:gd name="connsiteX19" fmla="*/ 1181100 w 5356860"/>
              <a:gd name="connsiteY19" fmla="*/ 1165860 h 2240280"/>
              <a:gd name="connsiteX20" fmla="*/ 1249680 w 5356860"/>
              <a:gd name="connsiteY20" fmla="*/ 1264920 h 2240280"/>
              <a:gd name="connsiteX21" fmla="*/ 1341120 w 5356860"/>
              <a:gd name="connsiteY21" fmla="*/ 1341120 h 2240280"/>
              <a:gd name="connsiteX22" fmla="*/ 1341120 w 5356860"/>
              <a:gd name="connsiteY22" fmla="*/ 1341120 h 2240280"/>
              <a:gd name="connsiteX23" fmla="*/ 1447800 w 5356860"/>
              <a:gd name="connsiteY23" fmla="*/ 1394460 h 2240280"/>
              <a:gd name="connsiteX24" fmla="*/ 1531620 w 5356860"/>
              <a:gd name="connsiteY24" fmla="*/ 1455420 h 2240280"/>
              <a:gd name="connsiteX25" fmla="*/ 1554480 w 5356860"/>
              <a:gd name="connsiteY25" fmla="*/ 1493520 h 2240280"/>
              <a:gd name="connsiteX26" fmla="*/ 1615440 w 5356860"/>
              <a:gd name="connsiteY26" fmla="*/ 1508760 h 2240280"/>
              <a:gd name="connsiteX27" fmla="*/ 1661160 w 5356860"/>
              <a:gd name="connsiteY27" fmla="*/ 1554480 h 2240280"/>
              <a:gd name="connsiteX28" fmla="*/ 1760220 w 5356860"/>
              <a:gd name="connsiteY28" fmla="*/ 1615440 h 2240280"/>
              <a:gd name="connsiteX29" fmla="*/ 1828800 w 5356860"/>
              <a:gd name="connsiteY29" fmla="*/ 1653540 h 2240280"/>
              <a:gd name="connsiteX30" fmla="*/ 1889760 w 5356860"/>
              <a:gd name="connsiteY30" fmla="*/ 1691640 h 2240280"/>
              <a:gd name="connsiteX31" fmla="*/ 1935480 w 5356860"/>
              <a:gd name="connsiteY31" fmla="*/ 1699260 h 2240280"/>
              <a:gd name="connsiteX32" fmla="*/ 1996440 w 5356860"/>
              <a:gd name="connsiteY32" fmla="*/ 1752600 h 2240280"/>
              <a:gd name="connsiteX33" fmla="*/ 2042160 w 5356860"/>
              <a:gd name="connsiteY33" fmla="*/ 1767840 h 2240280"/>
              <a:gd name="connsiteX34" fmla="*/ 2080260 w 5356860"/>
              <a:gd name="connsiteY34" fmla="*/ 1790700 h 2240280"/>
              <a:gd name="connsiteX35" fmla="*/ 2186940 w 5356860"/>
              <a:gd name="connsiteY35" fmla="*/ 1805940 h 2240280"/>
              <a:gd name="connsiteX36" fmla="*/ 2240280 w 5356860"/>
              <a:gd name="connsiteY36" fmla="*/ 1813560 h 2240280"/>
              <a:gd name="connsiteX37" fmla="*/ 2293620 w 5356860"/>
              <a:gd name="connsiteY37" fmla="*/ 1844040 h 2240280"/>
              <a:gd name="connsiteX38" fmla="*/ 2362200 w 5356860"/>
              <a:gd name="connsiteY38" fmla="*/ 1866900 h 2240280"/>
              <a:gd name="connsiteX39" fmla="*/ 2453640 w 5356860"/>
              <a:gd name="connsiteY39" fmla="*/ 1882140 h 2240280"/>
              <a:gd name="connsiteX40" fmla="*/ 2484120 w 5356860"/>
              <a:gd name="connsiteY40" fmla="*/ 1927860 h 2240280"/>
              <a:gd name="connsiteX41" fmla="*/ 2545080 w 5356860"/>
              <a:gd name="connsiteY41" fmla="*/ 1973580 h 2240280"/>
              <a:gd name="connsiteX42" fmla="*/ 2590800 w 5356860"/>
              <a:gd name="connsiteY42" fmla="*/ 1988820 h 2240280"/>
              <a:gd name="connsiteX43" fmla="*/ 2628900 w 5356860"/>
              <a:gd name="connsiteY43" fmla="*/ 1996440 h 2240280"/>
              <a:gd name="connsiteX44" fmla="*/ 2674620 w 5356860"/>
              <a:gd name="connsiteY44" fmla="*/ 2011680 h 2240280"/>
              <a:gd name="connsiteX45" fmla="*/ 2758440 w 5356860"/>
              <a:gd name="connsiteY45" fmla="*/ 2019300 h 2240280"/>
              <a:gd name="connsiteX46" fmla="*/ 2857500 w 5356860"/>
              <a:gd name="connsiteY46" fmla="*/ 2026920 h 2240280"/>
              <a:gd name="connsiteX47" fmla="*/ 2926080 w 5356860"/>
              <a:gd name="connsiteY47" fmla="*/ 2049780 h 2240280"/>
              <a:gd name="connsiteX48" fmla="*/ 2987040 w 5356860"/>
              <a:gd name="connsiteY48" fmla="*/ 2072640 h 2240280"/>
              <a:gd name="connsiteX49" fmla="*/ 3032760 w 5356860"/>
              <a:gd name="connsiteY49" fmla="*/ 2072640 h 2240280"/>
              <a:gd name="connsiteX50" fmla="*/ 3070860 w 5356860"/>
              <a:gd name="connsiteY50" fmla="*/ 2087880 h 2240280"/>
              <a:gd name="connsiteX51" fmla="*/ 3215640 w 5356860"/>
              <a:gd name="connsiteY51" fmla="*/ 2087880 h 2240280"/>
              <a:gd name="connsiteX52" fmla="*/ 3299460 w 5356860"/>
              <a:gd name="connsiteY52" fmla="*/ 2110740 h 2240280"/>
              <a:gd name="connsiteX53" fmla="*/ 3375660 w 5356860"/>
              <a:gd name="connsiteY53" fmla="*/ 2110740 h 2240280"/>
              <a:gd name="connsiteX54" fmla="*/ 3512820 w 5356860"/>
              <a:gd name="connsiteY54" fmla="*/ 2141220 h 2240280"/>
              <a:gd name="connsiteX55" fmla="*/ 3573780 w 5356860"/>
              <a:gd name="connsiteY55" fmla="*/ 2133600 h 2240280"/>
              <a:gd name="connsiteX56" fmla="*/ 3695700 w 5356860"/>
              <a:gd name="connsiteY56" fmla="*/ 2141220 h 2240280"/>
              <a:gd name="connsiteX57" fmla="*/ 3832860 w 5356860"/>
              <a:gd name="connsiteY57" fmla="*/ 2148840 h 2240280"/>
              <a:gd name="connsiteX58" fmla="*/ 3886200 w 5356860"/>
              <a:gd name="connsiteY58" fmla="*/ 2164080 h 2240280"/>
              <a:gd name="connsiteX59" fmla="*/ 3970020 w 5356860"/>
              <a:gd name="connsiteY59" fmla="*/ 2164080 h 2240280"/>
              <a:gd name="connsiteX60" fmla="*/ 4023360 w 5356860"/>
              <a:gd name="connsiteY60" fmla="*/ 2179320 h 2240280"/>
              <a:gd name="connsiteX61" fmla="*/ 4244340 w 5356860"/>
              <a:gd name="connsiteY61" fmla="*/ 2179320 h 2240280"/>
              <a:gd name="connsiteX62" fmla="*/ 4244340 w 5356860"/>
              <a:gd name="connsiteY62" fmla="*/ 2179320 h 2240280"/>
              <a:gd name="connsiteX63" fmla="*/ 4465320 w 5356860"/>
              <a:gd name="connsiteY63" fmla="*/ 2194560 h 2240280"/>
              <a:gd name="connsiteX64" fmla="*/ 4503420 w 5356860"/>
              <a:gd name="connsiteY64" fmla="*/ 2202180 h 2240280"/>
              <a:gd name="connsiteX65" fmla="*/ 4632960 w 5356860"/>
              <a:gd name="connsiteY65" fmla="*/ 2202180 h 2240280"/>
              <a:gd name="connsiteX66" fmla="*/ 4739640 w 5356860"/>
              <a:gd name="connsiteY66" fmla="*/ 2240280 h 2240280"/>
              <a:gd name="connsiteX67" fmla="*/ 5356860 w 5356860"/>
              <a:gd name="connsiteY67" fmla="*/ 2240280 h 2240280"/>
              <a:gd name="connsiteX68" fmla="*/ 5356860 w 5356860"/>
              <a:gd name="connsiteY68" fmla="*/ 2179320 h 22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356860" h="2240280">
                <a:moveTo>
                  <a:pt x="0" y="0"/>
                </a:moveTo>
                <a:lnTo>
                  <a:pt x="76200" y="22860"/>
                </a:lnTo>
                <a:lnTo>
                  <a:pt x="137160" y="60960"/>
                </a:lnTo>
                <a:lnTo>
                  <a:pt x="228600" y="121920"/>
                </a:lnTo>
                <a:lnTo>
                  <a:pt x="289560" y="190500"/>
                </a:lnTo>
                <a:lnTo>
                  <a:pt x="396240" y="350520"/>
                </a:lnTo>
                <a:lnTo>
                  <a:pt x="441960" y="365760"/>
                </a:lnTo>
                <a:lnTo>
                  <a:pt x="510540" y="434340"/>
                </a:lnTo>
                <a:lnTo>
                  <a:pt x="571500" y="510540"/>
                </a:lnTo>
                <a:lnTo>
                  <a:pt x="640080" y="571500"/>
                </a:lnTo>
                <a:lnTo>
                  <a:pt x="777240" y="777240"/>
                </a:lnTo>
                <a:lnTo>
                  <a:pt x="845820" y="784860"/>
                </a:lnTo>
                <a:lnTo>
                  <a:pt x="944880" y="944880"/>
                </a:lnTo>
                <a:lnTo>
                  <a:pt x="982980" y="960120"/>
                </a:lnTo>
                <a:lnTo>
                  <a:pt x="1013460" y="1005840"/>
                </a:lnTo>
                <a:lnTo>
                  <a:pt x="1036320" y="1005840"/>
                </a:lnTo>
                <a:lnTo>
                  <a:pt x="1051560" y="1051560"/>
                </a:lnTo>
                <a:lnTo>
                  <a:pt x="1089660" y="1066800"/>
                </a:lnTo>
                <a:lnTo>
                  <a:pt x="1135380" y="1127760"/>
                </a:lnTo>
                <a:lnTo>
                  <a:pt x="1181100" y="1165860"/>
                </a:lnTo>
                <a:lnTo>
                  <a:pt x="1249680" y="1264920"/>
                </a:lnTo>
                <a:lnTo>
                  <a:pt x="1341120" y="1341120"/>
                </a:lnTo>
                <a:lnTo>
                  <a:pt x="1341120" y="1341120"/>
                </a:lnTo>
                <a:lnTo>
                  <a:pt x="1447800" y="1394460"/>
                </a:lnTo>
                <a:lnTo>
                  <a:pt x="1531620" y="1455420"/>
                </a:lnTo>
                <a:lnTo>
                  <a:pt x="1554480" y="1493520"/>
                </a:lnTo>
                <a:lnTo>
                  <a:pt x="1615440" y="1508760"/>
                </a:lnTo>
                <a:lnTo>
                  <a:pt x="1661160" y="1554480"/>
                </a:lnTo>
                <a:lnTo>
                  <a:pt x="1760220" y="1615440"/>
                </a:lnTo>
                <a:lnTo>
                  <a:pt x="1828800" y="1653540"/>
                </a:lnTo>
                <a:lnTo>
                  <a:pt x="1889760" y="1691640"/>
                </a:lnTo>
                <a:lnTo>
                  <a:pt x="1935480" y="1699260"/>
                </a:lnTo>
                <a:lnTo>
                  <a:pt x="1996440" y="1752600"/>
                </a:lnTo>
                <a:lnTo>
                  <a:pt x="2042160" y="1767840"/>
                </a:lnTo>
                <a:lnTo>
                  <a:pt x="2080260" y="1790700"/>
                </a:lnTo>
                <a:lnTo>
                  <a:pt x="2186940" y="1805940"/>
                </a:lnTo>
                <a:lnTo>
                  <a:pt x="2240280" y="1813560"/>
                </a:lnTo>
                <a:lnTo>
                  <a:pt x="2293620" y="1844040"/>
                </a:lnTo>
                <a:lnTo>
                  <a:pt x="2362200" y="1866900"/>
                </a:lnTo>
                <a:lnTo>
                  <a:pt x="2453640" y="1882140"/>
                </a:lnTo>
                <a:lnTo>
                  <a:pt x="2484120" y="1927860"/>
                </a:lnTo>
                <a:lnTo>
                  <a:pt x="2545080" y="1973580"/>
                </a:lnTo>
                <a:lnTo>
                  <a:pt x="2590800" y="1988820"/>
                </a:lnTo>
                <a:lnTo>
                  <a:pt x="2628900" y="1996440"/>
                </a:lnTo>
                <a:lnTo>
                  <a:pt x="2674620" y="2011680"/>
                </a:lnTo>
                <a:lnTo>
                  <a:pt x="2758440" y="2019300"/>
                </a:lnTo>
                <a:lnTo>
                  <a:pt x="2857500" y="2026920"/>
                </a:lnTo>
                <a:lnTo>
                  <a:pt x="2926080" y="2049780"/>
                </a:lnTo>
                <a:lnTo>
                  <a:pt x="2987040" y="2072640"/>
                </a:lnTo>
                <a:lnTo>
                  <a:pt x="3032760" y="2072640"/>
                </a:lnTo>
                <a:lnTo>
                  <a:pt x="3070860" y="2087880"/>
                </a:lnTo>
                <a:lnTo>
                  <a:pt x="3215640" y="2087880"/>
                </a:lnTo>
                <a:lnTo>
                  <a:pt x="3299460" y="2110740"/>
                </a:lnTo>
                <a:lnTo>
                  <a:pt x="3375660" y="2110740"/>
                </a:lnTo>
                <a:lnTo>
                  <a:pt x="3512820" y="2141220"/>
                </a:lnTo>
                <a:lnTo>
                  <a:pt x="3573780" y="2133600"/>
                </a:lnTo>
                <a:lnTo>
                  <a:pt x="3695700" y="2141220"/>
                </a:lnTo>
                <a:lnTo>
                  <a:pt x="3832860" y="2148840"/>
                </a:lnTo>
                <a:lnTo>
                  <a:pt x="3886200" y="2164080"/>
                </a:lnTo>
                <a:lnTo>
                  <a:pt x="3970020" y="2164080"/>
                </a:lnTo>
                <a:lnTo>
                  <a:pt x="4023360" y="2179320"/>
                </a:lnTo>
                <a:lnTo>
                  <a:pt x="4244340" y="2179320"/>
                </a:lnTo>
                <a:lnTo>
                  <a:pt x="4244340" y="2179320"/>
                </a:lnTo>
                <a:lnTo>
                  <a:pt x="4465320" y="2194560"/>
                </a:lnTo>
                <a:lnTo>
                  <a:pt x="4503420" y="2202180"/>
                </a:lnTo>
                <a:lnTo>
                  <a:pt x="4632960" y="2202180"/>
                </a:lnTo>
                <a:lnTo>
                  <a:pt x="4739640" y="2240280"/>
                </a:lnTo>
                <a:lnTo>
                  <a:pt x="5356860" y="2240280"/>
                </a:lnTo>
                <a:lnTo>
                  <a:pt x="5356860" y="2179320"/>
                </a:lnTo>
              </a:path>
            </a:pathLst>
          </a:custGeom>
          <a:noFill/>
          <a:ln w="28575" cap="flat" cmpd="sng">
            <a:solidFill>
              <a:srgbClr val="959CA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Figura a mano libera 105"/>
          <p:cNvSpPr/>
          <p:nvPr/>
        </p:nvSpPr>
        <p:spPr>
          <a:xfrm>
            <a:off x="1700364" y="2509801"/>
            <a:ext cx="3190723" cy="1573176"/>
          </a:xfrm>
          <a:custGeom>
            <a:avLst/>
            <a:gdLst>
              <a:gd name="connsiteX0" fmla="*/ 0 w 6301740"/>
              <a:gd name="connsiteY0" fmla="*/ 0 h 2164080"/>
              <a:gd name="connsiteX1" fmla="*/ 68580 w 6301740"/>
              <a:gd name="connsiteY1" fmla="*/ 30480 h 2164080"/>
              <a:gd name="connsiteX2" fmla="*/ 129540 w 6301740"/>
              <a:gd name="connsiteY2" fmla="*/ 68580 h 2164080"/>
              <a:gd name="connsiteX3" fmla="*/ 182880 w 6301740"/>
              <a:gd name="connsiteY3" fmla="*/ 106680 h 2164080"/>
              <a:gd name="connsiteX4" fmla="*/ 236220 w 6301740"/>
              <a:gd name="connsiteY4" fmla="*/ 167640 h 2164080"/>
              <a:gd name="connsiteX5" fmla="*/ 350520 w 6301740"/>
              <a:gd name="connsiteY5" fmla="*/ 220980 h 2164080"/>
              <a:gd name="connsiteX6" fmla="*/ 373380 w 6301740"/>
              <a:gd name="connsiteY6" fmla="*/ 236220 h 2164080"/>
              <a:gd name="connsiteX7" fmla="*/ 411480 w 6301740"/>
              <a:gd name="connsiteY7" fmla="*/ 266700 h 2164080"/>
              <a:gd name="connsiteX8" fmla="*/ 441960 w 6301740"/>
              <a:gd name="connsiteY8" fmla="*/ 281940 h 2164080"/>
              <a:gd name="connsiteX9" fmla="*/ 449580 w 6301740"/>
              <a:gd name="connsiteY9" fmla="*/ 327660 h 2164080"/>
              <a:gd name="connsiteX10" fmla="*/ 487680 w 6301740"/>
              <a:gd name="connsiteY10" fmla="*/ 335280 h 2164080"/>
              <a:gd name="connsiteX11" fmla="*/ 571500 w 6301740"/>
              <a:gd name="connsiteY11" fmla="*/ 396240 h 2164080"/>
              <a:gd name="connsiteX12" fmla="*/ 662940 w 6301740"/>
              <a:gd name="connsiteY12" fmla="*/ 472440 h 2164080"/>
              <a:gd name="connsiteX13" fmla="*/ 693420 w 6301740"/>
              <a:gd name="connsiteY13" fmla="*/ 480060 h 2164080"/>
              <a:gd name="connsiteX14" fmla="*/ 784860 w 6301740"/>
              <a:gd name="connsiteY14" fmla="*/ 594360 h 2164080"/>
              <a:gd name="connsiteX15" fmla="*/ 845820 w 6301740"/>
              <a:gd name="connsiteY15" fmla="*/ 609600 h 2164080"/>
              <a:gd name="connsiteX16" fmla="*/ 868680 w 6301740"/>
              <a:gd name="connsiteY16" fmla="*/ 624840 h 2164080"/>
              <a:gd name="connsiteX17" fmla="*/ 914400 w 6301740"/>
              <a:gd name="connsiteY17" fmla="*/ 632460 h 2164080"/>
              <a:gd name="connsiteX18" fmla="*/ 998220 w 6301740"/>
              <a:gd name="connsiteY18" fmla="*/ 723900 h 2164080"/>
              <a:gd name="connsiteX19" fmla="*/ 1036320 w 6301740"/>
              <a:gd name="connsiteY19" fmla="*/ 739140 h 2164080"/>
              <a:gd name="connsiteX20" fmla="*/ 1059180 w 6301740"/>
              <a:gd name="connsiteY20" fmla="*/ 784860 h 2164080"/>
              <a:gd name="connsiteX21" fmla="*/ 1135380 w 6301740"/>
              <a:gd name="connsiteY21" fmla="*/ 845820 h 2164080"/>
              <a:gd name="connsiteX22" fmla="*/ 1303020 w 6301740"/>
              <a:gd name="connsiteY22" fmla="*/ 944880 h 2164080"/>
              <a:gd name="connsiteX23" fmla="*/ 1394460 w 6301740"/>
              <a:gd name="connsiteY23" fmla="*/ 1059180 h 2164080"/>
              <a:gd name="connsiteX24" fmla="*/ 1424940 w 6301740"/>
              <a:gd name="connsiteY24" fmla="*/ 1074420 h 2164080"/>
              <a:gd name="connsiteX25" fmla="*/ 1440180 w 6301740"/>
              <a:gd name="connsiteY25" fmla="*/ 1104900 h 2164080"/>
              <a:gd name="connsiteX26" fmla="*/ 1478280 w 6301740"/>
              <a:gd name="connsiteY26" fmla="*/ 1112520 h 2164080"/>
              <a:gd name="connsiteX27" fmla="*/ 1516380 w 6301740"/>
              <a:gd name="connsiteY27" fmla="*/ 1150620 h 2164080"/>
              <a:gd name="connsiteX28" fmla="*/ 1546860 w 6301740"/>
              <a:gd name="connsiteY28" fmla="*/ 1181100 h 2164080"/>
              <a:gd name="connsiteX29" fmla="*/ 1592580 w 6301740"/>
              <a:gd name="connsiteY29" fmla="*/ 1203960 h 2164080"/>
              <a:gd name="connsiteX30" fmla="*/ 1638300 w 6301740"/>
              <a:gd name="connsiteY30" fmla="*/ 1234440 h 2164080"/>
              <a:gd name="connsiteX31" fmla="*/ 1684020 w 6301740"/>
              <a:gd name="connsiteY31" fmla="*/ 1264920 h 2164080"/>
              <a:gd name="connsiteX32" fmla="*/ 1699260 w 6301740"/>
              <a:gd name="connsiteY32" fmla="*/ 1318260 h 2164080"/>
              <a:gd name="connsiteX33" fmla="*/ 1737360 w 6301740"/>
              <a:gd name="connsiteY33" fmla="*/ 1325880 h 2164080"/>
              <a:gd name="connsiteX34" fmla="*/ 1783080 w 6301740"/>
              <a:gd name="connsiteY34" fmla="*/ 1333500 h 2164080"/>
              <a:gd name="connsiteX35" fmla="*/ 1836420 w 6301740"/>
              <a:gd name="connsiteY35" fmla="*/ 1356360 h 2164080"/>
              <a:gd name="connsiteX36" fmla="*/ 1866900 w 6301740"/>
              <a:gd name="connsiteY36" fmla="*/ 1371600 h 2164080"/>
              <a:gd name="connsiteX37" fmla="*/ 1927860 w 6301740"/>
              <a:gd name="connsiteY37" fmla="*/ 1424940 h 2164080"/>
              <a:gd name="connsiteX38" fmla="*/ 1981200 w 6301740"/>
              <a:gd name="connsiteY38" fmla="*/ 1447800 h 2164080"/>
              <a:gd name="connsiteX39" fmla="*/ 2011680 w 6301740"/>
              <a:gd name="connsiteY39" fmla="*/ 1447800 h 2164080"/>
              <a:gd name="connsiteX40" fmla="*/ 2049780 w 6301740"/>
              <a:gd name="connsiteY40" fmla="*/ 1470660 h 2164080"/>
              <a:gd name="connsiteX41" fmla="*/ 2118360 w 6301740"/>
              <a:gd name="connsiteY41" fmla="*/ 1485900 h 2164080"/>
              <a:gd name="connsiteX42" fmla="*/ 2156460 w 6301740"/>
              <a:gd name="connsiteY42" fmla="*/ 1501140 h 2164080"/>
              <a:gd name="connsiteX43" fmla="*/ 2194560 w 6301740"/>
              <a:gd name="connsiteY43" fmla="*/ 1508760 h 2164080"/>
              <a:gd name="connsiteX44" fmla="*/ 2240280 w 6301740"/>
              <a:gd name="connsiteY44" fmla="*/ 1539240 h 2164080"/>
              <a:gd name="connsiteX45" fmla="*/ 2278380 w 6301740"/>
              <a:gd name="connsiteY45" fmla="*/ 1546860 h 2164080"/>
              <a:gd name="connsiteX46" fmla="*/ 2324100 w 6301740"/>
              <a:gd name="connsiteY46" fmla="*/ 1577340 h 2164080"/>
              <a:gd name="connsiteX47" fmla="*/ 2354580 w 6301740"/>
              <a:gd name="connsiteY47" fmla="*/ 1584960 h 2164080"/>
              <a:gd name="connsiteX48" fmla="*/ 2400300 w 6301740"/>
              <a:gd name="connsiteY48" fmla="*/ 1607820 h 2164080"/>
              <a:gd name="connsiteX49" fmla="*/ 2430780 w 6301740"/>
              <a:gd name="connsiteY49" fmla="*/ 1615440 h 2164080"/>
              <a:gd name="connsiteX50" fmla="*/ 2446020 w 6301740"/>
              <a:gd name="connsiteY50" fmla="*/ 1645920 h 2164080"/>
              <a:gd name="connsiteX51" fmla="*/ 2506980 w 6301740"/>
              <a:gd name="connsiteY51" fmla="*/ 1661160 h 2164080"/>
              <a:gd name="connsiteX52" fmla="*/ 2522220 w 6301740"/>
              <a:gd name="connsiteY52" fmla="*/ 1699260 h 2164080"/>
              <a:gd name="connsiteX53" fmla="*/ 2567940 w 6301740"/>
              <a:gd name="connsiteY53" fmla="*/ 1722120 h 2164080"/>
              <a:gd name="connsiteX54" fmla="*/ 2606040 w 6301740"/>
              <a:gd name="connsiteY54" fmla="*/ 1729740 h 2164080"/>
              <a:gd name="connsiteX55" fmla="*/ 2636520 w 6301740"/>
              <a:gd name="connsiteY55" fmla="*/ 1760220 h 2164080"/>
              <a:gd name="connsiteX56" fmla="*/ 2697480 w 6301740"/>
              <a:gd name="connsiteY56" fmla="*/ 1798320 h 2164080"/>
              <a:gd name="connsiteX57" fmla="*/ 2735580 w 6301740"/>
              <a:gd name="connsiteY57" fmla="*/ 1813560 h 2164080"/>
              <a:gd name="connsiteX58" fmla="*/ 2758440 w 6301740"/>
              <a:gd name="connsiteY58" fmla="*/ 1836420 h 2164080"/>
              <a:gd name="connsiteX59" fmla="*/ 2773680 w 6301740"/>
              <a:gd name="connsiteY59" fmla="*/ 1844040 h 2164080"/>
              <a:gd name="connsiteX60" fmla="*/ 2804160 w 6301740"/>
              <a:gd name="connsiteY60" fmla="*/ 1866900 h 2164080"/>
              <a:gd name="connsiteX61" fmla="*/ 2872740 w 6301740"/>
              <a:gd name="connsiteY61" fmla="*/ 1874520 h 2164080"/>
              <a:gd name="connsiteX62" fmla="*/ 2918460 w 6301740"/>
              <a:gd name="connsiteY62" fmla="*/ 1882140 h 2164080"/>
              <a:gd name="connsiteX63" fmla="*/ 3048000 w 6301740"/>
              <a:gd name="connsiteY63" fmla="*/ 1889760 h 2164080"/>
              <a:gd name="connsiteX64" fmla="*/ 3078480 w 6301740"/>
              <a:gd name="connsiteY64" fmla="*/ 1912620 h 2164080"/>
              <a:gd name="connsiteX65" fmla="*/ 3169920 w 6301740"/>
              <a:gd name="connsiteY65" fmla="*/ 1920240 h 2164080"/>
              <a:gd name="connsiteX66" fmla="*/ 3200400 w 6301740"/>
              <a:gd name="connsiteY66" fmla="*/ 1943100 h 2164080"/>
              <a:gd name="connsiteX67" fmla="*/ 3246120 w 6301740"/>
              <a:gd name="connsiteY67" fmla="*/ 1943100 h 2164080"/>
              <a:gd name="connsiteX68" fmla="*/ 3276600 w 6301740"/>
              <a:gd name="connsiteY68" fmla="*/ 1950720 h 2164080"/>
              <a:gd name="connsiteX69" fmla="*/ 3322320 w 6301740"/>
              <a:gd name="connsiteY69" fmla="*/ 1958340 h 2164080"/>
              <a:gd name="connsiteX70" fmla="*/ 3375660 w 6301740"/>
              <a:gd name="connsiteY70" fmla="*/ 1988820 h 2164080"/>
              <a:gd name="connsiteX71" fmla="*/ 3528060 w 6301740"/>
              <a:gd name="connsiteY71" fmla="*/ 2011680 h 2164080"/>
              <a:gd name="connsiteX72" fmla="*/ 3703320 w 6301740"/>
              <a:gd name="connsiteY72" fmla="*/ 2026920 h 2164080"/>
              <a:gd name="connsiteX73" fmla="*/ 3863340 w 6301740"/>
              <a:gd name="connsiteY73" fmla="*/ 2026920 h 2164080"/>
              <a:gd name="connsiteX74" fmla="*/ 3985260 w 6301740"/>
              <a:gd name="connsiteY74" fmla="*/ 2042160 h 2164080"/>
              <a:gd name="connsiteX75" fmla="*/ 4038600 w 6301740"/>
              <a:gd name="connsiteY75" fmla="*/ 2034540 h 2164080"/>
              <a:gd name="connsiteX76" fmla="*/ 4084320 w 6301740"/>
              <a:gd name="connsiteY76" fmla="*/ 2049780 h 2164080"/>
              <a:gd name="connsiteX77" fmla="*/ 4145280 w 6301740"/>
              <a:gd name="connsiteY77" fmla="*/ 2057400 h 2164080"/>
              <a:gd name="connsiteX78" fmla="*/ 4213860 w 6301740"/>
              <a:gd name="connsiteY78" fmla="*/ 2087880 h 2164080"/>
              <a:gd name="connsiteX79" fmla="*/ 4351020 w 6301740"/>
              <a:gd name="connsiteY79" fmla="*/ 2087880 h 2164080"/>
              <a:gd name="connsiteX80" fmla="*/ 4411980 w 6301740"/>
              <a:gd name="connsiteY80" fmla="*/ 2103120 h 2164080"/>
              <a:gd name="connsiteX81" fmla="*/ 4488180 w 6301740"/>
              <a:gd name="connsiteY81" fmla="*/ 2110740 h 2164080"/>
              <a:gd name="connsiteX82" fmla="*/ 4564380 w 6301740"/>
              <a:gd name="connsiteY82" fmla="*/ 2110740 h 2164080"/>
              <a:gd name="connsiteX83" fmla="*/ 4686300 w 6301740"/>
              <a:gd name="connsiteY83" fmla="*/ 2118360 h 2164080"/>
              <a:gd name="connsiteX84" fmla="*/ 4876800 w 6301740"/>
              <a:gd name="connsiteY84" fmla="*/ 2118360 h 2164080"/>
              <a:gd name="connsiteX85" fmla="*/ 4983480 w 6301740"/>
              <a:gd name="connsiteY85" fmla="*/ 2133600 h 2164080"/>
              <a:gd name="connsiteX86" fmla="*/ 5044440 w 6301740"/>
              <a:gd name="connsiteY86" fmla="*/ 2156460 h 2164080"/>
              <a:gd name="connsiteX87" fmla="*/ 6301740 w 6301740"/>
              <a:gd name="connsiteY87" fmla="*/ 2164080 h 2164080"/>
              <a:gd name="connsiteX88" fmla="*/ 6301740 w 6301740"/>
              <a:gd name="connsiteY88" fmla="*/ 2103120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301740" h="2164080">
                <a:moveTo>
                  <a:pt x="0" y="0"/>
                </a:moveTo>
                <a:lnTo>
                  <a:pt x="68580" y="30480"/>
                </a:lnTo>
                <a:lnTo>
                  <a:pt x="129540" y="68580"/>
                </a:lnTo>
                <a:lnTo>
                  <a:pt x="182880" y="106680"/>
                </a:lnTo>
                <a:lnTo>
                  <a:pt x="236220" y="167640"/>
                </a:lnTo>
                <a:lnTo>
                  <a:pt x="350520" y="220980"/>
                </a:lnTo>
                <a:lnTo>
                  <a:pt x="373380" y="236220"/>
                </a:lnTo>
                <a:lnTo>
                  <a:pt x="411480" y="266700"/>
                </a:lnTo>
                <a:lnTo>
                  <a:pt x="441960" y="281940"/>
                </a:lnTo>
                <a:lnTo>
                  <a:pt x="449580" y="327660"/>
                </a:lnTo>
                <a:lnTo>
                  <a:pt x="487680" y="335280"/>
                </a:lnTo>
                <a:lnTo>
                  <a:pt x="571500" y="396240"/>
                </a:lnTo>
                <a:lnTo>
                  <a:pt x="662940" y="472440"/>
                </a:lnTo>
                <a:lnTo>
                  <a:pt x="693420" y="480060"/>
                </a:lnTo>
                <a:lnTo>
                  <a:pt x="784860" y="594360"/>
                </a:lnTo>
                <a:lnTo>
                  <a:pt x="845820" y="609600"/>
                </a:lnTo>
                <a:lnTo>
                  <a:pt x="868680" y="624840"/>
                </a:lnTo>
                <a:lnTo>
                  <a:pt x="914400" y="632460"/>
                </a:lnTo>
                <a:lnTo>
                  <a:pt x="998220" y="723900"/>
                </a:lnTo>
                <a:lnTo>
                  <a:pt x="1036320" y="739140"/>
                </a:lnTo>
                <a:lnTo>
                  <a:pt x="1059180" y="784860"/>
                </a:lnTo>
                <a:lnTo>
                  <a:pt x="1135380" y="845820"/>
                </a:lnTo>
                <a:lnTo>
                  <a:pt x="1303020" y="944880"/>
                </a:lnTo>
                <a:lnTo>
                  <a:pt x="1394460" y="1059180"/>
                </a:lnTo>
                <a:lnTo>
                  <a:pt x="1424940" y="1074420"/>
                </a:lnTo>
                <a:lnTo>
                  <a:pt x="1440180" y="1104900"/>
                </a:lnTo>
                <a:lnTo>
                  <a:pt x="1478280" y="1112520"/>
                </a:lnTo>
                <a:lnTo>
                  <a:pt x="1516380" y="1150620"/>
                </a:lnTo>
                <a:lnTo>
                  <a:pt x="1546860" y="1181100"/>
                </a:lnTo>
                <a:lnTo>
                  <a:pt x="1592580" y="1203960"/>
                </a:lnTo>
                <a:lnTo>
                  <a:pt x="1638300" y="1234440"/>
                </a:lnTo>
                <a:lnTo>
                  <a:pt x="1684020" y="1264920"/>
                </a:lnTo>
                <a:lnTo>
                  <a:pt x="1699260" y="1318260"/>
                </a:lnTo>
                <a:lnTo>
                  <a:pt x="1737360" y="1325880"/>
                </a:lnTo>
                <a:lnTo>
                  <a:pt x="1783080" y="1333500"/>
                </a:lnTo>
                <a:lnTo>
                  <a:pt x="1836420" y="1356360"/>
                </a:lnTo>
                <a:lnTo>
                  <a:pt x="1866900" y="1371600"/>
                </a:lnTo>
                <a:lnTo>
                  <a:pt x="1927860" y="1424940"/>
                </a:lnTo>
                <a:lnTo>
                  <a:pt x="1981200" y="1447800"/>
                </a:lnTo>
                <a:lnTo>
                  <a:pt x="2011680" y="1447800"/>
                </a:lnTo>
                <a:lnTo>
                  <a:pt x="2049780" y="1470660"/>
                </a:lnTo>
                <a:lnTo>
                  <a:pt x="2118360" y="1485900"/>
                </a:lnTo>
                <a:lnTo>
                  <a:pt x="2156460" y="1501140"/>
                </a:lnTo>
                <a:lnTo>
                  <a:pt x="2194560" y="1508760"/>
                </a:lnTo>
                <a:lnTo>
                  <a:pt x="2240280" y="1539240"/>
                </a:lnTo>
                <a:lnTo>
                  <a:pt x="2278380" y="1546860"/>
                </a:lnTo>
                <a:lnTo>
                  <a:pt x="2324100" y="1577340"/>
                </a:lnTo>
                <a:lnTo>
                  <a:pt x="2354580" y="1584960"/>
                </a:lnTo>
                <a:lnTo>
                  <a:pt x="2400300" y="1607820"/>
                </a:lnTo>
                <a:lnTo>
                  <a:pt x="2430780" y="1615440"/>
                </a:lnTo>
                <a:lnTo>
                  <a:pt x="2446020" y="1645920"/>
                </a:lnTo>
                <a:lnTo>
                  <a:pt x="2506980" y="1661160"/>
                </a:lnTo>
                <a:lnTo>
                  <a:pt x="2522220" y="1699260"/>
                </a:lnTo>
                <a:lnTo>
                  <a:pt x="2567940" y="1722120"/>
                </a:lnTo>
                <a:lnTo>
                  <a:pt x="2606040" y="1729740"/>
                </a:lnTo>
                <a:lnTo>
                  <a:pt x="2636520" y="1760220"/>
                </a:lnTo>
                <a:lnTo>
                  <a:pt x="2697480" y="1798320"/>
                </a:lnTo>
                <a:lnTo>
                  <a:pt x="2735580" y="1813560"/>
                </a:lnTo>
                <a:lnTo>
                  <a:pt x="2758440" y="1836420"/>
                </a:lnTo>
                <a:lnTo>
                  <a:pt x="2773680" y="1844040"/>
                </a:lnTo>
                <a:lnTo>
                  <a:pt x="2804160" y="1866900"/>
                </a:lnTo>
                <a:lnTo>
                  <a:pt x="2872740" y="1874520"/>
                </a:lnTo>
                <a:lnTo>
                  <a:pt x="2918460" y="1882140"/>
                </a:lnTo>
                <a:lnTo>
                  <a:pt x="3048000" y="1889760"/>
                </a:lnTo>
                <a:lnTo>
                  <a:pt x="3078480" y="1912620"/>
                </a:lnTo>
                <a:lnTo>
                  <a:pt x="3169920" y="1920240"/>
                </a:lnTo>
                <a:lnTo>
                  <a:pt x="3200400" y="1943100"/>
                </a:lnTo>
                <a:lnTo>
                  <a:pt x="3246120" y="1943100"/>
                </a:lnTo>
                <a:lnTo>
                  <a:pt x="3276600" y="1950720"/>
                </a:lnTo>
                <a:lnTo>
                  <a:pt x="3322320" y="1958340"/>
                </a:lnTo>
                <a:lnTo>
                  <a:pt x="3375660" y="1988820"/>
                </a:lnTo>
                <a:lnTo>
                  <a:pt x="3528060" y="2011680"/>
                </a:lnTo>
                <a:lnTo>
                  <a:pt x="3703320" y="2026920"/>
                </a:lnTo>
                <a:lnTo>
                  <a:pt x="3863340" y="2026920"/>
                </a:lnTo>
                <a:lnTo>
                  <a:pt x="3985260" y="2042160"/>
                </a:lnTo>
                <a:lnTo>
                  <a:pt x="4038600" y="2034540"/>
                </a:lnTo>
                <a:lnTo>
                  <a:pt x="4084320" y="2049780"/>
                </a:lnTo>
                <a:lnTo>
                  <a:pt x="4145280" y="2057400"/>
                </a:lnTo>
                <a:lnTo>
                  <a:pt x="4213860" y="2087880"/>
                </a:lnTo>
                <a:lnTo>
                  <a:pt x="4351020" y="2087880"/>
                </a:lnTo>
                <a:lnTo>
                  <a:pt x="4411980" y="2103120"/>
                </a:lnTo>
                <a:lnTo>
                  <a:pt x="4488180" y="2110740"/>
                </a:lnTo>
                <a:lnTo>
                  <a:pt x="4564380" y="2110740"/>
                </a:lnTo>
                <a:lnTo>
                  <a:pt x="4686300" y="2118360"/>
                </a:lnTo>
                <a:lnTo>
                  <a:pt x="4876800" y="2118360"/>
                </a:lnTo>
                <a:lnTo>
                  <a:pt x="4983480" y="2133600"/>
                </a:lnTo>
                <a:lnTo>
                  <a:pt x="5044440" y="2156460"/>
                </a:lnTo>
                <a:lnTo>
                  <a:pt x="6301740" y="2164080"/>
                </a:lnTo>
                <a:lnTo>
                  <a:pt x="6301740" y="2103120"/>
                </a:lnTo>
              </a:path>
            </a:pathLst>
          </a:custGeom>
          <a:noFill/>
          <a:ln w="28575" cap="flat" cmpd="sng">
            <a:solidFill>
              <a:srgbClr val="FDB913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277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animBg="1"/>
      <p:bldP spid="107" grpId="0" animBg="1"/>
      <p:bldP spid="1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524814" y="181094"/>
            <a:ext cx="8094372" cy="741102"/>
          </a:xfrm>
        </p:spPr>
        <p:txBody>
          <a:bodyPr/>
          <a:lstStyle/>
          <a:p>
            <a:r>
              <a:rPr lang="it-IT" dirty="0" smtClean="0"/>
              <a:t>Increases in overall survival at 1 and 2 years</a:t>
            </a:r>
            <a:endParaRPr lang="it-IT" dirty="0"/>
          </a:p>
        </p:txBody>
      </p:sp>
      <p:sp>
        <p:nvSpPr>
          <p:cNvPr id="21" name="Arrotonda angolo stesso lato rettangolo 20"/>
          <p:cNvSpPr/>
          <p:nvPr/>
        </p:nvSpPr>
        <p:spPr>
          <a:xfrm>
            <a:off x="531813" y="1479550"/>
            <a:ext cx="8100000" cy="648000"/>
          </a:xfrm>
          <a:prstGeom prst="round2SameRect">
            <a:avLst>
              <a:gd name="adj1" fmla="val 22245"/>
              <a:gd name="adj2" fmla="val 0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9000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Overall survival in MPACT</a:t>
            </a:r>
            <a:endParaRPr lang="it-IT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31813" y="2130552"/>
            <a:ext cx="8100000" cy="3262186"/>
          </a:xfrm>
          <a:prstGeom prst="rect">
            <a:avLst/>
          </a:prstGeom>
          <a:gradFill flip="none" rotWithShape="1">
            <a:gsLst>
              <a:gs pos="0">
                <a:srgbClr val="E1F3F7"/>
              </a:gs>
              <a:gs pos="50000">
                <a:schemeClr val="bg1"/>
              </a:gs>
              <a:gs pos="100000">
                <a:srgbClr val="E1F3F7"/>
              </a:gs>
            </a:gsLst>
            <a:lin ang="10800000" scaled="1"/>
            <a:tileRect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it-IT" sz="900" dirty="0" smtClean="0">
              <a:solidFill>
                <a:srgbClr val="6F767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636886" y="2225973"/>
            <a:ext cx="203773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ts val="1500"/>
              </a:lnSpc>
            </a:pPr>
            <a:r>
              <a:rPr lang="it-IT" sz="1200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Median overall survival</a:t>
            </a:r>
          </a:p>
          <a:p>
            <a:pPr algn="ctr">
              <a:lnSpc>
                <a:spcPts val="1500"/>
              </a:lnSpc>
            </a:pPr>
            <a:r>
              <a:rPr lang="it-IT" sz="1200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(months)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2870717" y="2225973"/>
            <a:ext cx="203773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ts val="1500"/>
              </a:lnSpc>
            </a:pPr>
            <a:r>
              <a:rPr lang="it-IT" sz="1200" b="1" dirty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</a:t>
            </a:r>
            <a:r>
              <a:rPr lang="it-IT" sz="1200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-year overall survival</a:t>
            </a:r>
          </a:p>
          <a:p>
            <a:pPr algn="ctr">
              <a:lnSpc>
                <a:spcPts val="1500"/>
              </a:lnSpc>
            </a:pPr>
            <a:r>
              <a:rPr lang="it-IT" sz="1200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(%)</a:t>
            </a:r>
          </a:p>
        </p:txBody>
      </p:sp>
      <p:sp>
        <p:nvSpPr>
          <p:cNvPr id="29" name="Rettangolo 28"/>
          <p:cNvSpPr/>
          <p:nvPr/>
        </p:nvSpPr>
        <p:spPr>
          <a:xfrm>
            <a:off x="5104548" y="2225973"/>
            <a:ext cx="2037737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>
              <a:lnSpc>
                <a:spcPts val="1500"/>
              </a:lnSpc>
            </a:pPr>
            <a:r>
              <a:rPr lang="it-IT" sz="1200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2-year overall survival</a:t>
            </a:r>
          </a:p>
          <a:p>
            <a:pPr algn="ctr">
              <a:lnSpc>
                <a:spcPts val="1500"/>
              </a:lnSpc>
            </a:pPr>
            <a:r>
              <a:rPr lang="it-IT" sz="1200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(%)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7430295" y="2609569"/>
            <a:ext cx="1163780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Abx + gem (n = 431)</a:t>
            </a:r>
            <a:endParaRPr lang="it-IT" dirty="0"/>
          </a:p>
        </p:txBody>
      </p:sp>
      <p:sp>
        <p:nvSpPr>
          <p:cNvPr id="68" name="Rettangolo 67"/>
          <p:cNvSpPr/>
          <p:nvPr/>
        </p:nvSpPr>
        <p:spPr>
          <a:xfrm>
            <a:off x="7250850" y="2624601"/>
            <a:ext cx="123825" cy="123825"/>
          </a:xfrm>
          <a:prstGeom prst="rect">
            <a:avLst/>
          </a:prstGeom>
          <a:gradFill flip="none" rotWithShape="1">
            <a:gsLst>
              <a:gs pos="0">
                <a:srgbClr val="FDB913"/>
              </a:gs>
              <a:gs pos="9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9" name="Rettangolo 68"/>
          <p:cNvSpPr/>
          <p:nvPr/>
        </p:nvSpPr>
        <p:spPr>
          <a:xfrm>
            <a:off x="7430295" y="2788162"/>
            <a:ext cx="827150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Gem (n = 430)</a:t>
            </a:r>
            <a:endParaRPr lang="it-IT" dirty="0"/>
          </a:p>
        </p:txBody>
      </p:sp>
      <p:sp>
        <p:nvSpPr>
          <p:cNvPr id="70" name="Rettangolo 69"/>
          <p:cNvSpPr/>
          <p:nvPr/>
        </p:nvSpPr>
        <p:spPr>
          <a:xfrm>
            <a:off x="7250850" y="2803194"/>
            <a:ext cx="123825" cy="123825"/>
          </a:xfrm>
          <a:prstGeom prst="rect">
            <a:avLst/>
          </a:prstGeom>
          <a:gradFill flip="none" rotWithShape="1">
            <a:gsLst>
              <a:gs pos="0">
                <a:srgbClr val="6F767B"/>
              </a:gs>
              <a:gs pos="9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Figura a mano libera 62"/>
          <p:cNvSpPr/>
          <p:nvPr/>
        </p:nvSpPr>
        <p:spPr>
          <a:xfrm>
            <a:off x="5466296" y="4599752"/>
            <a:ext cx="1435044" cy="287144"/>
          </a:xfrm>
          <a:custGeom>
            <a:avLst/>
            <a:gdLst>
              <a:gd name="connsiteX0" fmla="*/ 0 w 1435100"/>
              <a:gd name="connsiteY0" fmla="*/ 139700 h 139700"/>
              <a:gd name="connsiteX1" fmla="*/ 1352550 w 1435100"/>
              <a:gd name="connsiteY1" fmla="*/ 139700 h 139700"/>
              <a:gd name="connsiteX2" fmla="*/ 1435100 w 1435100"/>
              <a:gd name="connsiteY2" fmla="*/ 0 h 139700"/>
              <a:gd name="connsiteX3" fmla="*/ 0 w 1435100"/>
              <a:gd name="connsiteY3" fmla="*/ 0 h 139700"/>
              <a:gd name="connsiteX4" fmla="*/ 0 w 1435100"/>
              <a:gd name="connsiteY4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139700">
                <a:moveTo>
                  <a:pt x="0" y="139700"/>
                </a:moveTo>
                <a:lnTo>
                  <a:pt x="1352550" y="139700"/>
                </a:lnTo>
                <a:lnTo>
                  <a:pt x="14351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gradFill flip="none" rotWithShape="1">
            <a:gsLst>
              <a:gs pos="0">
                <a:srgbClr val="CCEBF0"/>
              </a:gs>
              <a:gs pos="7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4" name="Connettore 1 63"/>
          <p:cNvCxnSpPr/>
          <p:nvPr/>
        </p:nvCxnSpPr>
        <p:spPr>
          <a:xfrm>
            <a:off x="5461336" y="4887131"/>
            <a:ext cx="1345181" cy="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/>
          <p:nvPr/>
        </p:nvCxnSpPr>
        <p:spPr>
          <a:xfrm>
            <a:off x="5457035" y="3344212"/>
            <a:ext cx="2646" cy="155221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igura a mano libera 54"/>
          <p:cNvSpPr/>
          <p:nvPr/>
        </p:nvSpPr>
        <p:spPr>
          <a:xfrm>
            <a:off x="899137" y="4599752"/>
            <a:ext cx="1435044" cy="287144"/>
          </a:xfrm>
          <a:custGeom>
            <a:avLst/>
            <a:gdLst>
              <a:gd name="connsiteX0" fmla="*/ 0 w 1435100"/>
              <a:gd name="connsiteY0" fmla="*/ 139700 h 139700"/>
              <a:gd name="connsiteX1" fmla="*/ 1352550 w 1435100"/>
              <a:gd name="connsiteY1" fmla="*/ 139700 h 139700"/>
              <a:gd name="connsiteX2" fmla="*/ 1435100 w 1435100"/>
              <a:gd name="connsiteY2" fmla="*/ 0 h 139700"/>
              <a:gd name="connsiteX3" fmla="*/ 0 w 1435100"/>
              <a:gd name="connsiteY3" fmla="*/ 0 h 139700"/>
              <a:gd name="connsiteX4" fmla="*/ 0 w 1435100"/>
              <a:gd name="connsiteY4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139700">
                <a:moveTo>
                  <a:pt x="0" y="139700"/>
                </a:moveTo>
                <a:lnTo>
                  <a:pt x="1352550" y="139700"/>
                </a:lnTo>
                <a:lnTo>
                  <a:pt x="14351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gradFill flip="none" rotWithShape="1">
            <a:gsLst>
              <a:gs pos="0">
                <a:srgbClr val="CCEBF0"/>
              </a:gs>
              <a:gs pos="7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6" name="Connettore 1 55"/>
          <p:cNvCxnSpPr/>
          <p:nvPr/>
        </p:nvCxnSpPr>
        <p:spPr>
          <a:xfrm>
            <a:off x="894177" y="4887131"/>
            <a:ext cx="1345181" cy="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889876" y="3207702"/>
            <a:ext cx="2646" cy="1679195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91"/>
          <p:cNvGrpSpPr/>
          <p:nvPr/>
        </p:nvGrpSpPr>
        <p:grpSpPr>
          <a:xfrm>
            <a:off x="1121045" y="3308975"/>
            <a:ext cx="329250" cy="1560226"/>
            <a:chOff x="1121045" y="3714801"/>
            <a:chExt cx="329250" cy="1128994"/>
          </a:xfrm>
        </p:grpSpPr>
        <p:sp>
          <p:nvSpPr>
            <p:cNvPr id="72" name="Cilindro 71"/>
            <p:cNvSpPr/>
            <p:nvPr/>
          </p:nvSpPr>
          <p:spPr>
            <a:xfrm>
              <a:off x="1121045" y="3714801"/>
              <a:ext cx="329250" cy="1128994"/>
            </a:xfrm>
            <a:prstGeom prst="can">
              <a:avLst>
                <a:gd name="adj" fmla="val 28766"/>
              </a:avLst>
            </a:prstGeom>
            <a:gradFill flip="none" rotWithShape="1">
              <a:gsLst>
                <a:gs pos="0">
                  <a:srgbClr val="ECA902"/>
                </a:gs>
                <a:gs pos="55000">
                  <a:schemeClr val="bg1"/>
                </a:gs>
                <a:gs pos="97000">
                  <a:srgbClr val="FDB913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9" name="Rettangolo 78"/>
            <p:cNvSpPr/>
            <p:nvPr/>
          </p:nvSpPr>
          <p:spPr>
            <a:xfrm>
              <a:off x="1138993" y="3869687"/>
              <a:ext cx="293354" cy="149103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8.5</a:t>
              </a:r>
              <a:endParaRPr lang="it-IT" sz="105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o 92"/>
          <p:cNvGrpSpPr/>
          <p:nvPr/>
        </p:nvGrpSpPr>
        <p:grpSpPr>
          <a:xfrm>
            <a:off x="1683239" y="3601066"/>
            <a:ext cx="329250" cy="1268130"/>
            <a:chOff x="1683239" y="3676488"/>
            <a:chExt cx="329250" cy="1167307"/>
          </a:xfrm>
        </p:grpSpPr>
        <p:sp>
          <p:nvSpPr>
            <p:cNvPr id="71" name="Cilindro 70"/>
            <p:cNvSpPr/>
            <p:nvPr/>
          </p:nvSpPr>
          <p:spPr>
            <a:xfrm flipH="1">
              <a:off x="1683239" y="3676488"/>
              <a:ext cx="329250" cy="1167307"/>
            </a:xfrm>
            <a:prstGeom prst="can">
              <a:avLst>
                <a:gd name="adj" fmla="val 28030"/>
              </a:avLst>
            </a:prstGeom>
            <a:gradFill flip="none" rotWithShape="1">
              <a:gsLst>
                <a:gs pos="0">
                  <a:srgbClr val="939BA1"/>
                </a:gs>
                <a:gs pos="55000">
                  <a:schemeClr val="bg1"/>
                </a:gs>
                <a:gs pos="97000">
                  <a:srgbClr val="939BA1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00" name="Rettangolo 99"/>
            <p:cNvSpPr/>
            <p:nvPr/>
          </p:nvSpPr>
          <p:spPr>
            <a:xfrm>
              <a:off x="1701187" y="3931063"/>
              <a:ext cx="293354" cy="149103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6.7</a:t>
              </a:r>
              <a:endParaRPr lang="it-IT" sz="105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sp>
        <p:nvSpPr>
          <p:cNvPr id="73" name="Rettangolo 68"/>
          <p:cNvSpPr/>
          <p:nvPr/>
        </p:nvSpPr>
        <p:spPr>
          <a:xfrm>
            <a:off x="7424918" y="3053814"/>
            <a:ext cx="618759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1000" i="1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</a:t>
            </a: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= 0.0001</a:t>
            </a:r>
            <a:endParaRPr lang="it-IT" sz="10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8" name="Figura a mano libera 62"/>
          <p:cNvSpPr/>
          <p:nvPr/>
        </p:nvSpPr>
        <p:spPr>
          <a:xfrm>
            <a:off x="3237920" y="4605510"/>
            <a:ext cx="1435044" cy="287144"/>
          </a:xfrm>
          <a:custGeom>
            <a:avLst/>
            <a:gdLst>
              <a:gd name="connsiteX0" fmla="*/ 0 w 1435100"/>
              <a:gd name="connsiteY0" fmla="*/ 139700 h 139700"/>
              <a:gd name="connsiteX1" fmla="*/ 1352550 w 1435100"/>
              <a:gd name="connsiteY1" fmla="*/ 139700 h 139700"/>
              <a:gd name="connsiteX2" fmla="*/ 1435100 w 1435100"/>
              <a:gd name="connsiteY2" fmla="*/ 0 h 139700"/>
              <a:gd name="connsiteX3" fmla="*/ 0 w 1435100"/>
              <a:gd name="connsiteY3" fmla="*/ 0 h 139700"/>
              <a:gd name="connsiteX4" fmla="*/ 0 w 1435100"/>
              <a:gd name="connsiteY4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139700">
                <a:moveTo>
                  <a:pt x="0" y="139700"/>
                </a:moveTo>
                <a:lnTo>
                  <a:pt x="1352550" y="139700"/>
                </a:lnTo>
                <a:lnTo>
                  <a:pt x="14351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gradFill flip="none" rotWithShape="1">
            <a:gsLst>
              <a:gs pos="0">
                <a:srgbClr val="CCEBF0"/>
              </a:gs>
              <a:gs pos="7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2" name="Connettore 1 63"/>
          <p:cNvCxnSpPr/>
          <p:nvPr/>
        </p:nvCxnSpPr>
        <p:spPr>
          <a:xfrm>
            <a:off x="3232960" y="4892889"/>
            <a:ext cx="1345181" cy="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64"/>
          <p:cNvCxnSpPr/>
          <p:nvPr/>
        </p:nvCxnSpPr>
        <p:spPr>
          <a:xfrm>
            <a:off x="3228659" y="3340445"/>
            <a:ext cx="2646" cy="155221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105"/>
          <p:cNvSpPr/>
          <p:nvPr/>
        </p:nvSpPr>
        <p:spPr>
          <a:xfrm>
            <a:off x="1344308" y="2865164"/>
            <a:ext cx="440825" cy="149103"/>
          </a:xfrm>
          <a:prstGeom prst="rect">
            <a:avLst/>
          </a:prstGeom>
        </p:spPr>
        <p:txBody>
          <a:bodyPr wrap="none" lIns="0" tIns="0" rIns="0" bIns="0" anchor="b">
            <a:noAutofit/>
          </a:bodyPr>
          <a:lstStyle/>
          <a:p>
            <a:r>
              <a:rPr lang="en-GB" sz="1000" b="1" dirty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HR = </a:t>
            </a:r>
            <a:r>
              <a:rPr lang="en-GB" sz="10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0.72</a:t>
            </a:r>
            <a:endParaRPr lang="it-IT" sz="1000" b="1" dirty="0" smtClean="0">
              <a:solidFill>
                <a:srgbClr val="0069AA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pSp>
        <p:nvGrpSpPr>
          <p:cNvPr id="5" name="Group 80"/>
          <p:cNvGrpSpPr/>
          <p:nvPr/>
        </p:nvGrpSpPr>
        <p:grpSpPr>
          <a:xfrm>
            <a:off x="3543774" y="3033986"/>
            <a:ext cx="796644" cy="1542949"/>
            <a:chOff x="2935306" y="3148315"/>
            <a:chExt cx="796644" cy="1542949"/>
          </a:xfrm>
        </p:grpSpPr>
        <p:sp>
          <p:nvSpPr>
            <p:cNvPr id="84" name="Pentagono 50"/>
            <p:cNvSpPr/>
            <p:nvPr/>
          </p:nvSpPr>
          <p:spPr>
            <a:xfrm rot="16200000">
              <a:off x="2563250" y="3594582"/>
              <a:ext cx="1542949" cy="650415"/>
            </a:xfrm>
            <a:prstGeom prst="homePlate">
              <a:avLst>
                <a:gd name="adj" fmla="val 24825"/>
              </a:avLst>
            </a:prstGeom>
            <a:gradFill>
              <a:gsLst>
                <a:gs pos="0">
                  <a:srgbClr val="0069AA"/>
                </a:gs>
                <a:gs pos="75000">
                  <a:srgbClr val="F8B202">
                    <a:alpha val="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it-IT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ttangolo 113"/>
            <p:cNvSpPr/>
            <p:nvPr/>
          </p:nvSpPr>
          <p:spPr>
            <a:xfrm>
              <a:off x="2935306" y="3283192"/>
              <a:ext cx="796644" cy="264674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59%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increase</a:t>
              </a:r>
              <a:endParaRPr lang="it-IT" sz="1000" b="1" baseline="300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86"/>
          <p:cNvGrpSpPr/>
          <p:nvPr/>
        </p:nvGrpSpPr>
        <p:grpSpPr>
          <a:xfrm>
            <a:off x="5735604" y="2797726"/>
            <a:ext cx="796644" cy="1542949"/>
            <a:chOff x="2935306" y="3148315"/>
            <a:chExt cx="796644" cy="1542949"/>
          </a:xfrm>
        </p:grpSpPr>
        <p:sp>
          <p:nvSpPr>
            <p:cNvPr id="88" name="Pentagono 50"/>
            <p:cNvSpPr/>
            <p:nvPr/>
          </p:nvSpPr>
          <p:spPr>
            <a:xfrm rot="16200000">
              <a:off x="2563250" y="3594582"/>
              <a:ext cx="1542949" cy="650415"/>
            </a:xfrm>
            <a:prstGeom prst="homePlate">
              <a:avLst>
                <a:gd name="adj" fmla="val 24825"/>
              </a:avLst>
            </a:prstGeom>
            <a:gradFill>
              <a:gsLst>
                <a:gs pos="0">
                  <a:srgbClr val="0069AA"/>
                </a:gs>
                <a:gs pos="75000">
                  <a:srgbClr val="F8B202">
                    <a:alpha val="5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it-IT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ttangolo 113"/>
            <p:cNvSpPr/>
            <p:nvPr/>
          </p:nvSpPr>
          <p:spPr>
            <a:xfrm>
              <a:off x="2935306" y="3283192"/>
              <a:ext cx="796644" cy="264674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125%</a:t>
              </a:r>
            </a:p>
            <a:p>
              <a:pPr algn="ctr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increase</a:t>
              </a:r>
              <a:endParaRPr lang="it-IT" sz="1000" b="1" baseline="300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7" name="Gruppo 98"/>
          <p:cNvGrpSpPr/>
          <p:nvPr/>
        </p:nvGrpSpPr>
        <p:grpSpPr>
          <a:xfrm>
            <a:off x="3409540" y="3587955"/>
            <a:ext cx="440825" cy="1295718"/>
            <a:chOff x="5637916" y="3469005"/>
            <a:chExt cx="440825" cy="1374791"/>
          </a:xfrm>
        </p:grpSpPr>
        <p:sp>
          <p:nvSpPr>
            <p:cNvPr id="118" name="Cilindro 74"/>
            <p:cNvSpPr/>
            <p:nvPr/>
          </p:nvSpPr>
          <p:spPr>
            <a:xfrm>
              <a:off x="5682363" y="3469005"/>
              <a:ext cx="329250" cy="1374791"/>
            </a:xfrm>
            <a:prstGeom prst="can">
              <a:avLst>
                <a:gd name="adj" fmla="val 28766"/>
              </a:avLst>
            </a:prstGeom>
            <a:gradFill flip="none" rotWithShape="1">
              <a:gsLst>
                <a:gs pos="0">
                  <a:srgbClr val="ECA902"/>
                </a:gs>
                <a:gs pos="55000">
                  <a:schemeClr val="bg1"/>
                </a:gs>
                <a:gs pos="97000">
                  <a:srgbClr val="FDB913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24" name="Rettangolo 76"/>
            <p:cNvSpPr/>
            <p:nvPr/>
          </p:nvSpPr>
          <p:spPr>
            <a:xfrm>
              <a:off x="5637916" y="3713188"/>
              <a:ext cx="440825" cy="149103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35%</a:t>
              </a:r>
              <a:endParaRPr lang="it-IT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uppo 103"/>
          <p:cNvGrpSpPr/>
          <p:nvPr/>
        </p:nvGrpSpPr>
        <p:grpSpPr>
          <a:xfrm>
            <a:off x="3979908" y="4040244"/>
            <a:ext cx="440825" cy="837884"/>
            <a:chOff x="6208284" y="4005911"/>
            <a:chExt cx="440825" cy="837884"/>
          </a:xfrm>
        </p:grpSpPr>
        <p:sp>
          <p:nvSpPr>
            <p:cNvPr id="115" name="Cilindro 73"/>
            <p:cNvSpPr/>
            <p:nvPr/>
          </p:nvSpPr>
          <p:spPr>
            <a:xfrm flipH="1">
              <a:off x="6249921" y="4005911"/>
              <a:ext cx="329250" cy="837884"/>
            </a:xfrm>
            <a:prstGeom prst="can">
              <a:avLst>
                <a:gd name="adj" fmla="val 28030"/>
              </a:avLst>
            </a:prstGeom>
            <a:gradFill flip="none" rotWithShape="1">
              <a:gsLst>
                <a:gs pos="0">
                  <a:srgbClr val="939BA1"/>
                </a:gs>
                <a:gs pos="55000">
                  <a:schemeClr val="bg1"/>
                </a:gs>
                <a:gs pos="97000">
                  <a:srgbClr val="939BA1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16" name="Rettangolo 75"/>
            <p:cNvSpPr/>
            <p:nvPr/>
          </p:nvSpPr>
          <p:spPr>
            <a:xfrm>
              <a:off x="6208284" y="4212654"/>
              <a:ext cx="440825" cy="149103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22%</a:t>
              </a:r>
              <a:endParaRPr lang="it-IT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Gruppo 98"/>
          <p:cNvGrpSpPr/>
          <p:nvPr/>
        </p:nvGrpSpPr>
        <p:grpSpPr>
          <a:xfrm>
            <a:off x="5640429" y="3259857"/>
            <a:ext cx="440825" cy="1612514"/>
            <a:chOff x="5640429" y="3279805"/>
            <a:chExt cx="440825" cy="1563991"/>
          </a:xfrm>
        </p:grpSpPr>
        <p:sp>
          <p:nvSpPr>
            <p:cNvPr id="75" name="Cilindro 74"/>
            <p:cNvSpPr/>
            <p:nvPr/>
          </p:nvSpPr>
          <p:spPr>
            <a:xfrm>
              <a:off x="5682363" y="3279805"/>
              <a:ext cx="329250" cy="1563991"/>
            </a:xfrm>
            <a:prstGeom prst="can">
              <a:avLst>
                <a:gd name="adj" fmla="val 28766"/>
              </a:avLst>
            </a:prstGeom>
            <a:gradFill flip="none" rotWithShape="1">
              <a:gsLst>
                <a:gs pos="0">
                  <a:srgbClr val="ECA902"/>
                </a:gs>
                <a:gs pos="55000">
                  <a:schemeClr val="bg1"/>
                </a:gs>
                <a:gs pos="97000">
                  <a:srgbClr val="FDB913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7" name="Rettangolo 76"/>
            <p:cNvSpPr/>
            <p:nvPr/>
          </p:nvSpPr>
          <p:spPr>
            <a:xfrm>
              <a:off x="5640429" y="3485877"/>
              <a:ext cx="440825" cy="149103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9%</a:t>
              </a:r>
              <a:endParaRPr lang="it-IT" sz="105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uppo 103"/>
          <p:cNvGrpSpPr/>
          <p:nvPr/>
        </p:nvGrpSpPr>
        <p:grpSpPr>
          <a:xfrm>
            <a:off x="6213914" y="4099663"/>
            <a:ext cx="440825" cy="772708"/>
            <a:chOff x="6213914" y="4050030"/>
            <a:chExt cx="440825" cy="793765"/>
          </a:xfrm>
        </p:grpSpPr>
        <p:sp>
          <p:nvSpPr>
            <p:cNvPr id="74" name="Cilindro 73"/>
            <p:cNvSpPr/>
            <p:nvPr/>
          </p:nvSpPr>
          <p:spPr>
            <a:xfrm flipH="1">
              <a:off x="6249921" y="4050030"/>
              <a:ext cx="329250" cy="793765"/>
            </a:xfrm>
            <a:prstGeom prst="can">
              <a:avLst>
                <a:gd name="adj" fmla="val 28030"/>
              </a:avLst>
            </a:prstGeom>
            <a:gradFill flip="none" rotWithShape="1">
              <a:gsLst>
                <a:gs pos="0">
                  <a:srgbClr val="939BA1"/>
                </a:gs>
                <a:gs pos="55000">
                  <a:schemeClr val="bg1"/>
                </a:gs>
                <a:gs pos="97000">
                  <a:srgbClr val="939BA1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 prstMaterial="soft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76" name="Rettangolo 75"/>
            <p:cNvSpPr/>
            <p:nvPr/>
          </p:nvSpPr>
          <p:spPr>
            <a:xfrm>
              <a:off x="6213914" y="4263597"/>
              <a:ext cx="440825" cy="149103"/>
            </a:xfrm>
            <a:prstGeom prst="rect">
              <a:avLst/>
            </a:prstGeom>
          </p:spPr>
          <p:txBody>
            <a:bodyPr wrap="none" lIns="0" tIns="0" rIns="0" bIns="0" anchor="b">
              <a:noAutofit/>
            </a:bodyPr>
            <a:lstStyle/>
            <a:p>
              <a:pPr algn="ctr"/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ea typeface="Tahoma" pitchFamily="34" charset="0"/>
                  <a:cs typeface="Arial" pitchFamily="34" charset="0"/>
                </a:rPr>
                <a:t>4%</a:t>
              </a:r>
              <a:endParaRPr lang="it-IT" sz="105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956336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rotonda angolo stesso lato rettangolo 18"/>
          <p:cNvSpPr/>
          <p:nvPr/>
        </p:nvSpPr>
        <p:spPr>
          <a:xfrm>
            <a:off x="531813" y="1307603"/>
            <a:ext cx="8100000" cy="432000"/>
          </a:xfrm>
          <a:prstGeom prst="round2SameRect">
            <a:avLst>
              <a:gd name="adj1" fmla="val 36771"/>
              <a:gd name="adj2" fmla="val 0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9000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Summary of safety profile in MPACT</a:t>
            </a:r>
            <a:endParaRPr lang="it-IT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531813" y="1739530"/>
            <a:ext cx="8100000" cy="3432219"/>
          </a:xfrm>
          <a:prstGeom prst="rect">
            <a:avLst/>
          </a:prstGeom>
          <a:gradFill flip="none" rotWithShape="1">
            <a:gsLst>
              <a:gs pos="0">
                <a:srgbClr val="E1F3F7"/>
              </a:gs>
              <a:gs pos="50000">
                <a:schemeClr val="bg1"/>
              </a:gs>
              <a:gs pos="100000">
                <a:srgbClr val="E1F3F7"/>
              </a:gs>
            </a:gsLst>
            <a:lin ang="10800000" scaled="1"/>
            <a:tileRect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it-IT" sz="900" dirty="0" smtClean="0">
              <a:solidFill>
                <a:srgbClr val="6F767B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2889197"/>
              </p:ext>
            </p:extLst>
          </p:nvPr>
        </p:nvGraphicFramePr>
        <p:xfrm>
          <a:off x="528637" y="1741189"/>
          <a:ext cx="8101012" cy="341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6426"/>
                <a:gridCol w="1672293"/>
                <a:gridCol w="1672293"/>
              </a:tblGrid>
              <a:tr h="432880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latin typeface="Arial" pitchFamily="34" charset="0"/>
                          <a:cs typeface="Arial" pitchFamily="34" charset="0"/>
                        </a:rPr>
                        <a:t>Treatment-emergent adverse event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B9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Abx + gem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 = 421</a:t>
                      </a:r>
                    </a:p>
                  </a:txBody>
                  <a:tcPr marT="28800" marB="288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B91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 = 402</a:t>
                      </a:r>
                    </a:p>
                  </a:txBody>
                  <a:tcPr marT="28800" marB="28800" anchor="ctr"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DB913"/>
                    </a:solidFill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Patients with at least 1 AE leading to death, %</a:t>
                      </a:r>
                      <a:endParaRPr lang="it-IT" sz="1100" b="1" dirty="0" smtClean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L w="12700" cmpd="sng">
                      <a:noFill/>
                    </a:lnL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 grid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it-IT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≥ 3 haematologic AEs</a:t>
                      </a:r>
                      <a:r>
                        <a:rPr lang="it-IT" sz="1100" b="1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it-IT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%</a:t>
                      </a:r>
                      <a:endParaRPr lang="it-IT" sz="11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A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indent="0">
                        <a:lnSpc>
                          <a:spcPts val="1500"/>
                        </a:lnSpc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Neutropenia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indent="0">
                        <a:lnSpc>
                          <a:spcPts val="1500"/>
                        </a:lnSpc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Leukopenia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Thrombocytopenia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indent="0">
                        <a:lnSpc>
                          <a:spcPts val="1500"/>
                        </a:lnSpc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Anaemia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Patients who received growth factors, %</a:t>
                      </a:r>
                      <a:endParaRPr lang="it-IT" sz="1100" b="1" dirty="0" smtClean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L w="12700" cmpd="sng">
                      <a:noFill/>
                    </a:lnL>
                    <a:lnT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Febrile neutropenia</a:t>
                      </a:r>
                      <a:r>
                        <a:rPr lang="it-IT" sz="1100" b="1" baseline="300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, %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270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 grid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Grade ≥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 non-haematologic treatment-related AEs in &gt; 5% of patients</a:t>
                      </a:r>
                      <a:r>
                        <a:rPr lang="en-US" sz="1100" b="1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11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%</a:t>
                      </a:r>
                      <a:endParaRPr lang="it-IT" sz="11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1CAE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indent="0">
                        <a:lnSpc>
                          <a:spcPts val="1500"/>
                        </a:lnSpc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Fatigue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solidFill>
                        <a:srgbClr val="61CA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Peripheral neuropathy</a:t>
                      </a: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it-IT" sz="1100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kern="1200" dirty="0" smtClean="0">
                          <a:solidFill>
                            <a:srgbClr val="6F767B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it-IT" sz="1100" kern="1200" dirty="0">
                        <a:solidFill>
                          <a:srgbClr val="6F767B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2724">
                <a:tc>
                  <a:txBody>
                    <a:bodyPr/>
                    <a:lstStyle/>
                    <a:p>
                      <a:pPr marL="36195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Diarrhoea</a:t>
                      </a:r>
                      <a:endParaRPr lang="en-US" sz="1100" b="1" dirty="0">
                        <a:solidFill>
                          <a:srgbClr val="6F767B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28800" marB="28800" anchor="ctr">
                    <a:lnL w="12700" cmpd="sng">
                      <a:noFill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T="28800" marB="28800" anchor="ctr"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it-IT" sz="1100" dirty="0" smtClean="0">
                          <a:solidFill>
                            <a:srgbClr val="6F767B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28800" marB="28800" anchor="ctr"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manageable</a:t>
            </a:r>
            <a:r>
              <a:rPr lang="it-IT" dirty="0" smtClean="0"/>
              <a:t> safety </a:t>
            </a:r>
            <a:r>
              <a:rPr lang="it-IT" dirty="0"/>
              <a:t>profile</a:t>
            </a:r>
          </a:p>
        </p:txBody>
      </p:sp>
      <p:sp>
        <p:nvSpPr>
          <p:cNvPr id="14" name="TextBox 2"/>
          <p:cNvSpPr txBox="1"/>
          <p:nvPr/>
        </p:nvSpPr>
        <p:spPr>
          <a:xfrm>
            <a:off x="531812" y="5245796"/>
            <a:ext cx="6973887" cy="68332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000" baseline="30000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  <a:r>
              <a:rPr lang="en-US" sz="1000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Based on laboratory values. </a:t>
            </a:r>
            <a:r>
              <a:rPr lang="en-US" sz="1000" baseline="30000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</a:t>
            </a:r>
            <a:r>
              <a:rPr lang="en-US" sz="1000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Based on investigator assessment of treatment-related </a:t>
            </a: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events</a:t>
            </a:r>
            <a:r>
              <a:rPr lang="en-US" sz="1000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en-US" sz="1000" dirty="0" smtClean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most common clinically significant adverse reactions associated with the use of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Abraxane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have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been neutropenia, peripheral 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neuropathy, arthralgia/myalgia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and gastrointestinal disorders. </a:t>
            </a:r>
            <a:endParaRPr lang="en-US" sz="10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For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detailed information please refer to the Summary of Product Characteristics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39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817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Meeting the Needs </a:t>
            </a:r>
            <a:br>
              <a:rPr lang="en-US" dirty="0" smtClean="0"/>
            </a:br>
            <a:r>
              <a:rPr lang="en-US" dirty="0" smtClean="0"/>
              <a:t>of Pancreatic Cancer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5334000"/>
            <a:ext cx="4953000" cy="12633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Axel Glasmacher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Vice President of Medical Affairs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Celgene EMEA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Pancreatic Cancer Characterized By an Extremely High Unmet Medical Need</a:t>
            </a:r>
          </a:p>
        </p:txBody>
      </p:sp>
      <p:sp>
        <p:nvSpPr>
          <p:cNvPr id="1812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Rarely diagnosed early</a:t>
            </a:r>
          </a:p>
          <a:p>
            <a:pPr lvl="1"/>
            <a:r>
              <a:rPr lang="en-US" dirty="0" smtClean="0"/>
              <a:t>No screening protocol for early diagnosis, only 20% of patients eligible for resection</a:t>
            </a:r>
          </a:p>
          <a:p>
            <a:r>
              <a:rPr lang="en-US" dirty="0" smtClean="0"/>
              <a:t>Poor prognosis</a:t>
            </a:r>
          </a:p>
          <a:p>
            <a:pPr lvl="1"/>
            <a:r>
              <a:rPr lang="en-US" dirty="0" smtClean="0"/>
              <a:t>1 year OS at ~20% for metastatic disease</a:t>
            </a:r>
          </a:p>
          <a:p>
            <a:pPr lvl="1"/>
            <a:r>
              <a:rPr lang="en-US" dirty="0" smtClean="0"/>
              <a:t>Median age at diagnosis is 71 with </a:t>
            </a:r>
            <a:r>
              <a:rPr lang="en-US" dirty="0" err="1" smtClean="0"/>
              <a:t>comorbidities</a:t>
            </a:r>
            <a:r>
              <a:rPr lang="en-US" dirty="0" smtClean="0"/>
              <a:t> that increase the difficulty of managing the disease</a:t>
            </a:r>
          </a:p>
          <a:p>
            <a:pPr lvl="2"/>
            <a:r>
              <a:rPr lang="en-US" dirty="0" smtClean="0"/>
              <a:t>&gt;80% of cases are diagnosed between 60-80 years of age</a:t>
            </a:r>
          </a:p>
          <a:p>
            <a:r>
              <a:rPr lang="en-US" dirty="0" smtClean="0"/>
              <a:t>Lack of hope coming from clinical trials</a:t>
            </a:r>
          </a:p>
          <a:p>
            <a:pPr lvl="1"/>
            <a:r>
              <a:rPr lang="en-US" dirty="0" smtClean="0"/>
              <a:t>Prior to MPACT, succession of failed Phase III studies over the past decade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AFB0-8A85-4E14-955B-85612E950E4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15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609600" y="4786313"/>
            <a:ext cx="7543800" cy="79057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2713" y="1281113"/>
            <a:ext cx="6378575" cy="4095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rgbClr val="014985"/>
                </a:solidFill>
                <a:cs typeface="Arial" pitchFamily="34" charset="0"/>
              </a:rPr>
              <a:t>Newly Diagnosed Incidence</a:t>
            </a:r>
          </a:p>
        </p:txBody>
      </p:sp>
      <p:sp>
        <p:nvSpPr>
          <p:cNvPr id="11268" name="Title 30"/>
          <p:cNvSpPr>
            <a:spLocks noGrp="1"/>
          </p:cNvSpPr>
          <p:nvPr>
            <p:ph type="title"/>
          </p:nvPr>
        </p:nvSpPr>
        <p:spPr>
          <a:xfrm>
            <a:off x="2057400" y="87313"/>
            <a:ext cx="6934200" cy="762000"/>
          </a:xfrm>
        </p:spPr>
        <p:txBody>
          <a:bodyPr/>
          <a:lstStyle/>
          <a:p>
            <a:pPr eaLnBrk="1" hangingPunct="1"/>
            <a:r>
              <a:rPr lang="en-US" sz="2200" smtClean="0">
                <a:cs typeface="Arial" charset="0"/>
              </a:rPr>
              <a:t>Due to Nonspecific Nature of Early Symptoms, </a:t>
            </a:r>
            <a:br>
              <a:rPr lang="en-US" sz="2200" smtClean="0">
                <a:cs typeface="Arial" charset="0"/>
              </a:rPr>
            </a:br>
            <a:r>
              <a:rPr lang="en-US" sz="2200" smtClean="0">
                <a:cs typeface="Arial" charset="0"/>
              </a:rPr>
              <a:t>Most Patients Are Diagnosed With Stage IV Disease</a:t>
            </a:r>
          </a:p>
        </p:txBody>
      </p:sp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2079625" y="4891088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25%</a:t>
            </a:r>
          </a:p>
        </p:txBody>
      </p:sp>
      <p:sp>
        <p:nvSpPr>
          <p:cNvPr id="11270" name="TextBox 15"/>
          <p:cNvSpPr txBox="1">
            <a:spLocks noChangeArrowheads="1"/>
          </p:cNvSpPr>
          <p:nvPr/>
        </p:nvSpPr>
        <p:spPr bwMode="auto">
          <a:xfrm>
            <a:off x="3716338" y="4891088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10%</a:t>
            </a:r>
          </a:p>
        </p:txBody>
      </p:sp>
      <p:sp>
        <p:nvSpPr>
          <p:cNvPr id="11271" name="TextBox 16"/>
          <p:cNvSpPr txBox="1">
            <a:spLocks noChangeArrowheads="1"/>
          </p:cNvSpPr>
          <p:nvPr/>
        </p:nvSpPr>
        <p:spPr bwMode="auto">
          <a:xfrm>
            <a:off x="5230813" y="4891088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3%</a:t>
            </a:r>
          </a:p>
        </p:txBody>
      </p:sp>
      <p:sp>
        <p:nvSpPr>
          <p:cNvPr id="11272" name="TextBox 17"/>
          <p:cNvSpPr txBox="1">
            <a:spLocks noChangeArrowheads="1"/>
          </p:cNvSpPr>
          <p:nvPr/>
        </p:nvSpPr>
        <p:spPr bwMode="auto">
          <a:xfrm>
            <a:off x="6821488" y="4891088"/>
            <a:ext cx="53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1%</a:t>
            </a:r>
          </a:p>
        </p:txBody>
      </p:sp>
      <p:sp>
        <p:nvSpPr>
          <p:cNvPr id="11273" name="TextBox 18"/>
          <p:cNvSpPr txBox="1">
            <a:spLocks noChangeArrowheads="1"/>
          </p:cNvSpPr>
          <p:nvPr/>
        </p:nvSpPr>
        <p:spPr bwMode="auto">
          <a:xfrm>
            <a:off x="666750" y="4891088"/>
            <a:ext cx="1295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1B2D7C"/>
                </a:solidFill>
              </a:rPr>
              <a:t>5 yr survival:</a:t>
            </a:r>
          </a:p>
        </p:txBody>
      </p: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2079625" y="5222875"/>
            <a:ext cx="533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50%</a:t>
            </a:r>
          </a:p>
        </p:txBody>
      </p:sp>
      <p:sp>
        <p:nvSpPr>
          <p:cNvPr id="11275" name="TextBox 20"/>
          <p:cNvSpPr txBox="1">
            <a:spLocks noChangeArrowheads="1"/>
          </p:cNvSpPr>
          <p:nvPr/>
        </p:nvSpPr>
        <p:spPr bwMode="auto">
          <a:xfrm>
            <a:off x="3716338" y="5222875"/>
            <a:ext cx="533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49%</a:t>
            </a:r>
          </a:p>
        </p:txBody>
      </p:sp>
      <p:sp>
        <p:nvSpPr>
          <p:cNvPr id="11276" name="TextBox 21"/>
          <p:cNvSpPr txBox="1">
            <a:spLocks noChangeArrowheads="1"/>
          </p:cNvSpPr>
          <p:nvPr/>
        </p:nvSpPr>
        <p:spPr bwMode="auto">
          <a:xfrm>
            <a:off x="5230813" y="5222875"/>
            <a:ext cx="533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34%</a:t>
            </a:r>
          </a:p>
        </p:txBody>
      </p:sp>
      <p:sp>
        <p:nvSpPr>
          <p:cNvPr id="11277" name="TextBox 22"/>
          <p:cNvSpPr txBox="1">
            <a:spLocks noChangeArrowheads="1"/>
          </p:cNvSpPr>
          <p:nvPr/>
        </p:nvSpPr>
        <p:spPr bwMode="auto">
          <a:xfrm>
            <a:off x="6821488" y="5222875"/>
            <a:ext cx="533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1B2D7C"/>
                </a:solidFill>
              </a:rPr>
              <a:t>13%</a:t>
            </a:r>
          </a:p>
        </p:txBody>
      </p:sp>
      <p:sp>
        <p:nvSpPr>
          <p:cNvPr id="11278" name="TextBox 23"/>
          <p:cNvSpPr txBox="1">
            <a:spLocks noChangeArrowheads="1"/>
          </p:cNvSpPr>
          <p:nvPr/>
        </p:nvSpPr>
        <p:spPr bwMode="auto">
          <a:xfrm>
            <a:off x="666750" y="5222875"/>
            <a:ext cx="1295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rgbClr val="1B2D7C"/>
                </a:solidFill>
              </a:rPr>
              <a:t>1 yr survival:</a:t>
            </a:r>
          </a:p>
        </p:txBody>
      </p:sp>
      <p:sp>
        <p:nvSpPr>
          <p:cNvPr id="11279" name="Rectangle 25"/>
          <p:cNvSpPr>
            <a:spLocks noChangeArrowheads="1"/>
          </p:cNvSpPr>
          <p:nvPr/>
        </p:nvSpPr>
        <p:spPr bwMode="auto">
          <a:xfrm>
            <a:off x="531813" y="6399213"/>
            <a:ext cx="34258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anchor="b">
            <a:spAutoFit/>
          </a:bodyPr>
          <a:lstStyle/>
          <a:p>
            <a:r>
              <a:rPr lang="en-US" sz="900">
                <a:solidFill>
                  <a:srgbClr val="000000"/>
                </a:solidFill>
              </a:rPr>
              <a:t>Source: Kantar Health CancerMPact database (December 2013</a:t>
            </a:r>
            <a:r>
              <a:rPr lang="en-US" sz="900">
                <a:solidFill>
                  <a:srgbClr val="1B2D7C"/>
                </a:solidFill>
              </a:rPr>
              <a:t>).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2963" y="5676900"/>
            <a:ext cx="7458075" cy="338138"/>
          </a:xfrm>
          <a:prstGeom prst="rect">
            <a:avLst/>
          </a:prstGeom>
          <a:gradFill>
            <a:gsLst>
              <a:gs pos="0">
                <a:schemeClr val="bg2"/>
              </a:gs>
              <a:gs pos="8000">
                <a:schemeClr val="bg2">
                  <a:lumMod val="20000"/>
                  <a:lumOff val="80000"/>
                </a:schemeClr>
              </a:gs>
            </a:gsLst>
            <a:lin ang="0" scaled="0"/>
          </a:gradFill>
        </p:spPr>
        <p:txBody>
          <a:bodyPr lIns="27432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14985"/>
                </a:solidFill>
                <a:latin typeface="+mn-lt"/>
                <a:cs typeface="Arial" pitchFamily="34" charset="0"/>
              </a:rPr>
              <a:t>Survival rate is poor in all stages</a:t>
            </a:r>
          </a:p>
        </p:txBody>
      </p:sp>
      <p:sp>
        <p:nvSpPr>
          <p:cNvPr id="11281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710363"/>
            <a:ext cx="2133600" cy="136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34CDCA4-6394-41EE-A09F-1D12BCB5C8B3}" type="slidenum">
              <a:rPr lang="en-CA"/>
              <a:pPr/>
              <a:t>4</a:t>
            </a:fld>
            <a:endParaRPr lang="en-CA"/>
          </a:p>
        </p:txBody>
      </p:sp>
      <p:graphicFrame>
        <p:nvGraphicFramePr>
          <p:cNvPr id="22" name="Chart 20"/>
          <p:cNvGraphicFramePr>
            <a:graphicFrameLocks/>
          </p:cNvGraphicFramePr>
          <p:nvPr/>
        </p:nvGraphicFramePr>
        <p:xfrm>
          <a:off x="609600" y="1600200"/>
          <a:ext cx="7391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Incidence and Mortality Rates Are Disturbingly Similar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78130" y="2133599"/>
          <a:ext cx="8508670" cy="375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7130" y="5918284"/>
            <a:ext cx="74200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050" dirty="0">
              <a:solidFill>
                <a:srgbClr val="1B2D7C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27216" y="1281337"/>
            <a:ext cx="7089569" cy="6662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00ABA2"/>
              </a:buClr>
              <a:defRPr/>
            </a:pPr>
            <a:r>
              <a:rPr lang="en-US" sz="1600" b="1" dirty="0" smtClean="0">
                <a:solidFill>
                  <a:srgbClr val="014985"/>
                </a:solidFill>
                <a:latin typeface="Arial" pitchFamily="34" charset="0"/>
                <a:cs typeface="Arial" pitchFamily="34" charset="0"/>
              </a:rPr>
              <a:t>99% of people diagnosed will die of the disease — </a:t>
            </a:r>
          </a:p>
          <a:p>
            <a:pPr algn="ctr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00ABA2"/>
              </a:buClr>
              <a:defRPr/>
            </a:pPr>
            <a:r>
              <a:rPr lang="en-US" sz="1600" b="1" dirty="0" smtClean="0">
                <a:solidFill>
                  <a:srgbClr val="014985"/>
                </a:solidFill>
                <a:latin typeface="Arial" pitchFamily="34" charset="0"/>
                <a:cs typeface="Arial" pitchFamily="34" charset="0"/>
              </a:rPr>
              <a:t>many of them within 1 year of receiving their diagnosis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6373462"/>
            <a:ext cx="1304203" cy="230832"/>
          </a:xfrm>
          <a:prstGeom prst="rect">
            <a:avLst/>
          </a:prstGeom>
        </p:spPr>
        <p:txBody>
          <a:bodyPr wrap="none" lIns="0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cs typeface="Arial" charset="0"/>
              </a:rPr>
              <a:t>Source: </a:t>
            </a:r>
            <a:r>
              <a:rPr lang="en-US" sz="900" dirty="0" err="1" smtClean="0">
                <a:cs typeface="Arial" charset="0"/>
              </a:rPr>
              <a:t>Globocan</a:t>
            </a:r>
            <a:r>
              <a:rPr lang="en-US" sz="900" dirty="0" smtClean="0">
                <a:cs typeface="Arial" charset="0"/>
              </a:rPr>
              <a:t> 2012</a:t>
            </a:r>
            <a:endParaRPr lang="en-US" sz="900" dirty="0">
              <a:solidFill>
                <a:srgbClr val="1B2D7C"/>
              </a:solidFill>
              <a:cs typeface="Arial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710591"/>
            <a:ext cx="2133600" cy="136525"/>
          </a:xfrm>
        </p:spPr>
        <p:txBody>
          <a:bodyPr/>
          <a:lstStyle/>
          <a:p>
            <a:fld id="{2A5E2CB4-FEB1-4957-9B45-D5E374A93F8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23353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tangolo 24"/>
          <p:cNvSpPr/>
          <p:nvPr/>
        </p:nvSpPr>
        <p:spPr>
          <a:xfrm>
            <a:off x="544512" y="2478713"/>
            <a:ext cx="8203951" cy="734263"/>
          </a:xfrm>
          <a:prstGeom prst="roundRect">
            <a:avLst/>
          </a:prstGeom>
          <a:gradFill>
            <a:gsLst>
              <a:gs pos="0">
                <a:srgbClr val="FDB913"/>
              </a:gs>
              <a:gs pos="100000">
                <a:srgbClr val="FEE9B4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Since 1990, only three out of 33 Phase III trials have led to regulatory approval in the EU</a:t>
            </a:r>
            <a:br>
              <a:rPr lang="en-US" sz="14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for advanced or metastatic pancreatic cancer</a:t>
            </a:r>
            <a:r>
              <a:rPr lang="en-US" sz="1400" b="1" baseline="30000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84" name="Anello 83"/>
          <p:cNvSpPr/>
          <p:nvPr/>
        </p:nvSpPr>
        <p:spPr>
          <a:xfrm>
            <a:off x="4852695" y="3540122"/>
            <a:ext cx="3247697" cy="1902373"/>
          </a:xfrm>
          <a:prstGeom prst="donut">
            <a:avLst>
              <a:gd name="adj" fmla="val 3048"/>
            </a:avLst>
          </a:prstGeom>
          <a:gradFill>
            <a:gsLst>
              <a:gs pos="0">
                <a:srgbClr val="FDB913"/>
              </a:gs>
              <a:gs pos="100000">
                <a:srgbClr val="FEE9B4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4" name="Titolo 4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Pancreatic cancer has some of the highest </a:t>
            </a:r>
            <a:br>
              <a:rPr lang="en-US" dirty="0" smtClean="0"/>
            </a:br>
            <a:r>
              <a:rPr lang="en-US" dirty="0" smtClean="0"/>
              <a:t>clinical trial failure rates in oncology</a:t>
            </a:r>
            <a:endParaRPr lang="it-IT" dirty="0"/>
          </a:p>
        </p:txBody>
      </p:sp>
      <p:sp>
        <p:nvSpPr>
          <p:cNvPr id="46" name="Rettangolo 24"/>
          <p:cNvSpPr/>
          <p:nvPr/>
        </p:nvSpPr>
        <p:spPr>
          <a:xfrm>
            <a:off x="544512" y="1124744"/>
            <a:ext cx="8203951" cy="750105"/>
          </a:xfrm>
          <a:prstGeom prst="roundRect">
            <a:avLst/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vast majority of Phase III studies in pancreatic cancer have been negative and failed to confer any significant additional benefit in overall survival in comparison with gemcitabine alone</a:t>
            </a:r>
            <a:r>
              <a:rPr lang="en-US" sz="14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4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ttangolo 24"/>
          <p:cNvSpPr/>
          <p:nvPr/>
        </p:nvSpPr>
        <p:spPr>
          <a:xfrm>
            <a:off x="544512" y="1812180"/>
            <a:ext cx="8203951" cy="752724"/>
          </a:xfrm>
          <a:prstGeom prst="roundRect">
            <a:avLst/>
          </a:prstGeom>
          <a:gradFill>
            <a:gsLst>
              <a:gs pos="0">
                <a:srgbClr val="AEE0E8"/>
              </a:gs>
              <a:gs pos="100000">
                <a:srgbClr val="CCEBF0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en-US" sz="14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In metastatic pancreatic cancer, monotherapy with gemcitabine has remained</a:t>
            </a:r>
            <a:br>
              <a:rPr lang="en-US" sz="14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the main therapeutic option since 19</a:t>
            </a:r>
            <a:r>
              <a:rPr lang="en-US" sz="1400" b="1" dirty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96</a:t>
            </a:r>
            <a:r>
              <a:rPr lang="en-US" sz="1400" b="1" baseline="30000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7" name="Figura a mano libera 66"/>
          <p:cNvSpPr/>
          <p:nvPr/>
        </p:nvSpPr>
        <p:spPr>
          <a:xfrm flipH="1" flipV="1">
            <a:off x="1953895" y="3685668"/>
            <a:ext cx="1263230" cy="220464"/>
          </a:xfrm>
          <a:custGeom>
            <a:avLst/>
            <a:gdLst>
              <a:gd name="connsiteX0" fmla="*/ 0 w 1435100"/>
              <a:gd name="connsiteY0" fmla="*/ 139700 h 139700"/>
              <a:gd name="connsiteX1" fmla="*/ 1352550 w 1435100"/>
              <a:gd name="connsiteY1" fmla="*/ 139700 h 139700"/>
              <a:gd name="connsiteX2" fmla="*/ 1435100 w 1435100"/>
              <a:gd name="connsiteY2" fmla="*/ 0 h 139700"/>
              <a:gd name="connsiteX3" fmla="*/ 0 w 1435100"/>
              <a:gd name="connsiteY3" fmla="*/ 0 h 139700"/>
              <a:gd name="connsiteX4" fmla="*/ 0 w 1435100"/>
              <a:gd name="connsiteY4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139700">
                <a:moveTo>
                  <a:pt x="0" y="139700"/>
                </a:moveTo>
                <a:lnTo>
                  <a:pt x="1352550" y="139700"/>
                </a:lnTo>
                <a:lnTo>
                  <a:pt x="14351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gradFill flip="none" rotWithShape="1">
            <a:gsLst>
              <a:gs pos="0">
                <a:srgbClr val="CCEBF0"/>
              </a:gs>
              <a:gs pos="7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Rettangolo 51"/>
          <p:cNvSpPr/>
          <p:nvPr/>
        </p:nvSpPr>
        <p:spPr>
          <a:xfrm>
            <a:off x="1914889" y="3337172"/>
            <a:ext cx="70532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endParaRPr lang="it-IT" dirty="0"/>
          </a:p>
        </p:txBody>
      </p:sp>
      <p:sp>
        <p:nvSpPr>
          <p:cNvPr id="53" name="Rettangolo 52"/>
          <p:cNvSpPr/>
          <p:nvPr/>
        </p:nvSpPr>
        <p:spPr>
          <a:xfrm>
            <a:off x="1914889" y="3603418"/>
            <a:ext cx="70532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0</a:t>
            </a:r>
            <a:endParaRPr lang="it-IT" dirty="0"/>
          </a:p>
        </p:txBody>
      </p:sp>
      <p:sp>
        <p:nvSpPr>
          <p:cNvPr id="54" name="Rettangolo 53"/>
          <p:cNvSpPr/>
          <p:nvPr/>
        </p:nvSpPr>
        <p:spPr>
          <a:xfrm>
            <a:off x="1871607" y="3869664"/>
            <a:ext cx="113814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-5</a:t>
            </a:r>
            <a:endParaRPr lang="it-IT" dirty="0"/>
          </a:p>
        </p:txBody>
      </p:sp>
      <p:sp>
        <p:nvSpPr>
          <p:cNvPr id="55" name="Rettangolo 54"/>
          <p:cNvSpPr/>
          <p:nvPr/>
        </p:nvSpPr>
        <p:spPr>
          <a:xfrm>
            <a:off x="1801075" y="4135910"/>
            <a:ext cx="184346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-10</a:t>
            </a:r>
            <a:endParaRPr lang="it-IT" dirty="0"/>
          </a:p>
        </p:txBody>
      </p:sp>
      <p:sp>
        <p:nvSpPr>
          <p:cNvPr id="56" name="Rettangolo 55"/>
          <p:cNvSpPr/>
          <p:nvPr/>
        </p:nvSpPr>
        <p:spPr>
          <a:xfrm>
            <a:off x="1801075" y="4402156"/>
            <a:ext cx="184346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-15</a:t>
            </a:r>
            <a:endParaRPr lang="it-IT" dirty="0"/>
          </a:p>
        </p:txBody>
      </p:sp>
      <p:sp>
        <p:nvSpPr>
          <p:cNvPr id="57" name="Rettangolo 56"/>
          <p:cNvSpPr/>
          <p:nvPr/>
        </p:nvSpPr>
        <p:spPr>
          <a:xfrm>
            <a:off x="1801075" y="4668402"/>
            <a:ext cx="184346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-20</a:t>
            </a:r>
            <a:endParaRPr lang="it-IT" dirty="0"/>
          </a:p>
        </p:txBody>
      </p:sp>
      <p:sp>
        <p:nvSpPr>
          <p:cNvPr id="58" name="Rettangolo 57"/>
          <p:cNvSpPr/>
          <p:nvPr/>
        </p:nvSpPr>
        <p:spPr>
          <a:xfrm>
            <a:off x="1801075" y="4934648"/>
            <a:ext cx="184346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-25</a:t>
            </a:r>
            <a:endParaRPr lang="it-IT" dirty="0"/>
          </a:p>
        </p:txBody>
      </p:sp>
      <p:sp>
        <p:nvSpPr>
          <p:cNvPr id="59" name="Rettangolo 58"/>
          <p:cNvSpPr/>
          <p:nvPr/>
        </p:nvSpPr>
        <p:spPr>
          <a:xfrm>
            <a:off x="1801075" y="5200897"/>
            <a:ext cx="184346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-30</a:t>
            </a:r>
            <a:endParaRPr lang="it-IT" dirty="0"/>
          </a:p>
        </p:txBody>
      </p:sp>
      <p:sp>
        <p:nvSpPr>
          <p:cNvPr id="65" name="Figura a mano libera 64"/>
          <p:cNvSpPr/>
          <p:nvPr/>
        </p:nvSpPr>
        <p:spPr>
          <a:xfrm>
            <a:off x="2049145" y="3444369"/>
            <a:ext cx="1237830" cy="235743"/>
          </a:xfrm>
          <a:custGeom>
            <a:avLst/>
            <a:gdLst>
              <a:gd name="connsiteX0" fmla="*/ 0 w 1435100"/>
              <a:gd name="connsiteY0" fmla="*/ 139700 h 139700"/>
              <a:gd name="connsiteX1" fmla="*/ 1352550 w 1435100"/>
              <a:gd name="connsiteY1" fmla="*/ 139700 h 139700"/>
              <a:gd name="connsiteX2" fmla="*/ 1435100 w 1435100"/>
              <a:gd name="connsiteY2" fmla="*/ 0 h 139700"/>
              <a:gd name="connsiteX3" fmla="*/ 0 w 1435100"/>
              <a:gd name="connsiteY3" fmla="*/ 0 h 139700"/>
              <a:gd name="connsiteX4" fmla="*/ 0 w 1435100"/>
              <a:gd name="connsiteY4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139700">
                <a:moveTo>
                  <a:pt x="0" y="139700"/>
                </a:moveTo>
                <a:lnTo>
                  <a:pt x="1352550" y="139700"/>
                </a:lnTo>
                <a:lnTo>
                  <a:pt x="1435100" y="0"/>
                </a:lnTo>
                <a:lnTo>
                  <a:pt x="0" y="0"/>
                </a:lnTo>
                <a:lnTo>
                  <a:pt x="0" y="139700"/>
                </a:lnTo>
                <a:close/>
              </a:path>
            </a:pathLst>
          </a:custGeom>
          <a:gradFill flip="none" rotWithShape="1">
            <a:gsLst>
              <a:gs pos="0">
                <a:srgbClr val="CCEBF0"/>
              </a:gs>
              <a:gs pos="7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4" name="Cilindro 63"/>
          <p:cNvSpPr/>
          <p:nvPr/>
        </p:nvSpPr>
        <p:spPr>
          <a:xfrm rot="10800000" flipH="1">
            <a:off x="2437546" y="3736465"/>
            <a:ext cx="379412" cy="1538288"/>
          </a:xfrm>
          <a:prstGeom prst="can">
            <a:avLst>
              <a:gd name="adj" fmla="val 14222"/>
            </a:avLst>
          </a:prstGeom>
          <a:gradFill flip="none" rotWithShape="1">
            <a:gsLst>
              <a:gs pos="0">
                <a:srgbClr val="939BA1"/>
              </a:gs>
              <a:gs pos="55000">
                <a:schemeClr val="bg1"/>
              </a:gs>
              <a:gs pos="97000">
                <a:srgbClr val="939BA1"/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1" name="Connettore 1 60"/>
          <p:cNvCxnSpPr/>
          <p:nvPr/>
        </p:nvCxnSpPr>
        <p:spPr>
          <a:xfrm>
            <a:off x="2049145" y="3680362"/>
            <a:ext cx="1171155" cy="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2046605" y="3361818"/>
            <a:ext cx="0" cy="2004060"/>
          </a:xfrm>
          <a:prstGeom prst="line">
            <a:avLst/>
          </a:prstGeom>
          <a:ln w="12700">
            <a:solidFill>
              <a:srgbClr val="939B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/>
          <p:cNvSpPr/>
          <p:nvPr/>
        </p:nvSpPr>
        <p:spPr>
          <a:xfrm>
            <a:off x="3473038" y="4886920"/>
            <a:ext cx="1462332" cy="3878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2800" b="1" dirty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30</a:t>
            </a:r>
          </a:p>
        </p:txBody>
      </p:sp>
      <p:sp>
        <p:nvSpPr>
          <p:cNvPr id="76" name="Segnaposto contenuto 75"/>
          <p:cNvSpPr>
            <a:spLocks noGrp="1"/>
          </p:cNvSpPr>
          <p:nvPr>
            <p:ph sz="quarter" idx="10"/>
          </p:nvPr>
        </p:nvSpPr>
        <p:spPr>
          <a:xfrm>
            <a:off x="5297634" y="3716908"/>
            <a:ext cx="2606567" cy="1138773"/>
          </a:xfrm>
        </p:spPr>
        <p:txBody>
          <a:bodyPr wrap="square">
            <a:spAutoFit/>
          </a:bodyPr>
          <a:lstStyle/>
          <a:p>
            <a:pPr marL="228600" indent="-2286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200" b="1" dirty="0" smtClean="0">
                <a:solidFill>
                  <a:srgbClr val="0069AA"/>
                </a:solidFill>
              </a:rPr>
              <a:t>Gemcitabine monotherapy</a:t>
            </a:r>
          </a:p>
          <a:p>
            <a:pPr marL="228600" indent="-2286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200" b="1" dirty="0" smtClean="0">
                <a:solidFill>
                  <a:srgbClr val="0069AA"/>
                </a:solidFill>
              </a:rPr>
              <a:t>Gemcitabine + erlotinib</a:t>
            </a:r>
            <a:br>
              <a:rPr lang="en-US" sz="1200" b="1" dirty="0" smtClean="0">
                <a:solidFill>
                  <a:srgbClr val="0069AA"/>
                </a:solidFill>
              </a:rPr>
            </a:br>
            <a:r>
              <a:rPr lang="en-US" sz="1200" dirty="0" smtClean="0">
                <a:solidFill>
                  <a:srgbClr val="6F767B"/>
                </a:solidFill>
              </a:rPr>
              <a:t>survival benefit over gemcitabine</a:t>
            </a:r>
            <a:br>
              <a:rPr lang="en-US" sz="1200" dirty="0" smtClean="0">
                <a:solidFill>
                  <a:srgbClr val="6F767B"/>
                </a:solidFill>
              </a:rPr>
            </a:br>
            <a:r>
              <a:rPr lang="en-US" sz="1200" dirty="0" smtClean="0">
                <a:solidFill>
                  <a:srgbClr val="6F767B"/>
                </a:solidFill>
              </a:rPr>
              <a:t>alone &lt; 2 weeks </a:t>
            </a:r>
          </a:p>
          <a:p>
            <a:pPr marL="228600" indent="-228600">
              <a:spcBef>
                <a:spcPts val="1200"/>
              </a:spcBef>
              <a:buSzPct val="100000"/>
              <a:buFont typeface="+mj-lt"/>
              <a:buAutoNum type="arabicPeriod"/>
            </a:pPr>
            <a:r>
              <a:rPr lang="en-US" sz="1200" b="1" dirty="0" smtClean="0">
                <a:solidFill>
                  <a:srgbClr val="0069AA"/>
                </a:solidFill>
              </a:rPr>
              <a:t>Abraxane + gemcitabine</a:t>
            </a:r>
          </a:p>
        </p:txBody>
      </p:sp>
      <p:pic>
        <p:nvPicPr>
          <p:cNvPr id="83" name="Picture 2" descr="\\PC-MAURO\Mauro_Clienti\13_151_Sudler_Abraxane\images\boccette.png"/>
          <p:cNvPicPr>
            <a:picLocks noChangeAspect="1" noChangeArrowheads="1"/>
          </p:cNvPicPr>
          <p:nvPr/>
        </p:nvPicPr>
        <p:blipFill>
          <a:blip r:embed="rId3" cstate="print"/>
          <a:srcRect l="38040" t="35454" r="35192" b="24405"/>
          <a:stretch>
            <a:fillRect/>
          </a:stretch>
        </p:blipFill>
        <p:spPr bwMode="auto">
          <a:xfrm rot="1144948">
            <a:off x="3859906" y="3262776"/>
            <a:ext cx="1263965" cy="681286"/>
          </a:xfrm>
          <a:prstGeom prst="rect">
            <a:avLst/>
          </a:prstGeom>
          <a:noFill/>
        </p:spPr>
      </p:pic>
      <p:sp>
        <p:nvSpPr>
          <p:cNvPr id="36" name="Ovale 35"/>
          <p:cNvSpPr/>
          <p:nvPr/>
        </p:nvSpPr>
        <p:spPr>
          <a:xfrm>
            <a:off x="2294083" y="3215509"/>
            <a:ext cx="676275" cy="617998"/>
          </a:xfrm>
          <a:prstGeom prst="ellipse">
            <a:avLst/>
          </a:prstGeom>
          <a:solidFill>
            <a:schemeClr val="bg1">
              <a:alpha val="15000"/>
            </a:schemeClr>
          </a:solidFill>
          <a:ln w="31750">
            <a:solidFill>
              <a:srgbClr val="FDB9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Cilindro 62"/>
          <p:cNvSpPr/>
          <p:nvPr/>
        </p:nvSpPr>
        <p:spPr>
          <a:xfrm>
            <a:off x="2437545" y="3450718"/>
            <a:ext cx="379412" cy="176213"/>
          </a:xfrm>
          <a:prstGeom prst="can">
            <a:avLst/>
          </a:prstGeom>
          <a:gradFill flip="none" rotWithShape="1">
            <a:gsLst>
              <a:gs pos="0">
                <a:srgbClr val="ECA902"/>
              </a:gs>
              <a:gs pos="55000">
                <a:schemeClr val="bg1"/>
              </a:gs>
              <a:gs pos="97000">
                <a:srgbClr val="FDB913"/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 prstMaterial="soft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TextBox 2"/>
          <p:cNvSpPr txBox="1"/>
          <p:nvPr/>
        </p:nvSpPr>
        <p:spPr>
          <a:xfrm>
            <a:off x="663038" y="5569078"/>
            <a:ext cx="7019131" cy="52421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The FOLFIRINOX regimen, which combines the three cytotoxics 5-fluorouracil (5-FU), irinotecan and oxaliplatin, has shown</a:t>
            </a:r>
            <a:b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to confer a significantly longer progression-free and also overall survival in comparison with gemcitabine alone.</a:t>
            </a:r>
            <a:r>
              <a:rPr lang="en-US" sz="1000" baseline="30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1</a:t>
            </a: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The FOLFIRINOX regimen has not been approved by the EMA for treatment of pancreatic cancer.</a:t>
            </a:r>
          </a:p>
        </p:txBody>
      </p:sp>
      <p:sp>
        <p:nvSpPr>
          <p:cNvPr id="43" name="Rettangolo 70"/>
          <p:cNvSpPr/>
          <p:nvPr/>
        </p:nvSpPr>
        <p:spPr>
          <a:xfrm>
            <a:off x="3476547" y="3309099"/>
            <a:ext cx="1462332" cy="38783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2800" b="1" dirty="0" smtClean="0">
                <a:solidFill>
                  <a:srgbClr val="0069AA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200" dirty="0" smtClean="0">
              <a:solidFill>
                <a:srgbClr val="6F767B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012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6" grpId="0" animBg="1"/>
      <p:bldP spid="47" grpId="0" animBg="1"/>
      <p:bldP spid="67" grpId="0" animBg="1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5" grpId="0" animBg="1"/>
      <p:bldP spid="64" grpId="0" animBg="1"/>
      <p:bldP spid="71" grpId="0"/>
      <p:bldP spid="76" grpId="0" build="p"/>
      <p:bldP spid="36" grpId="0" animBg="1"/>
      <p:bldP spid="63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168140" y="1182189"/>
            <a:ext cx="8805672" cy="1119572"/>
          </a:xfrm>
          <a:custGeom>
            <a:avLst/>
            <a:gdLst>
              <a:gd name="connsiteX0" fmla="*/ 0 w 7698464"/>
              <a:gd name="connsiteY0" fmla="*/ 279893 h 1119572"/>
              <a:gd name="connsiteX1" fmla="*/ 7138678 w 7698464"/>
              <a:gd name="connsiteY1" fmla="*/ 279893 h 1119572"/>
              <a:gd name="connsiteX2" fmla="*/ 7138678 w 7698464"/>
              <a:gd name="connsiteY2" fmla="*/ 0 h 1119572"/>
              <a:gd name="connsiteX3" fmla="*/ 7698464 w 7698464"/>
              <a:gd name="connsiteY3" fmla="*/ 559786 h 1119572"/>
              <a:gd name="connsiteX4" fmla="*/ 7138678 w 7698464"/>
              <a:gd name="connsiteY4" fmla="*/ 1119572 h 1119572"/>
              <a:gd name="connsiteX5" fmla="*/ 7138678 w 7698464"/>
              <a:gd name="connsiteY5" fmla="*/ 839679 h 1119572"/>
              <a:gd name="connsiteX6" fmla="*/ 0 w 7698464"/>
              <a:gd name="connsiteY6" fmla="*/ 839679 h 1119572"/>
              <a:gd name="connsiteX7" fmla="*/ 0 w 7698464"/>
              <a:gd name="connsiteY7" fmla="*/ 279893 h 111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464" h="1119572">
                <a:moveTo>
                  <a:pt x="0" y="279893"/>
                </a:moveTo>
                <a:lnTo>
                  <a:pt x="7138678" y="279893"/>
                </a:lnTo>
                <a:lnTo>
                  <a:pt x="7138678" y="0"/>
                </a:lnTo>
                <a:lnTo>
                  <a:pt x="7698464" y="559786"/>
                </a:lnTo>
                <a:lnTo>
                  <a:pt x="7138678" y="1119572"/>
                </a:lnTo>
                <a:lnTo>
                  <a:pt x="7138678" y="839679"/>
                </a:lnTo>
                <a:lnTo>
                  <a:pt x="0" y="839679"/>
                </a:lnTo>
                <a:lnTo>
                  <a:pt x="0" y="279893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8473" rIns="533893" bIns="457625" numCol="1" spcCol="1270" anchor="ctr" anchorCtr="0">
            <a:noAutofit/>
          </a:bodyPr>
          <a:lstStyle/>
          <a:p>
            <a:pPr lvl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b="1" kern="1200" dirty="0" err="1" smtClean="0"/>
              <a:t>Gemcitabine</a:t>
            </a:r>
            <a:r>
              <a:rPr lang="en-US" sz="1800" b="1" kern="1200" dirty="0" smtClean="0"/>
              <a:t> 1997</a:t>
            </a:r>
            <a:endParaRPr lang="en-US" sz="1800" b="1" kern="1200" dirty="0"/>
          </a:p>
        </p:txBody>
      </p:sp>
      <p:sp>
        <p:nvSpPr>
          <p:cNvPr id="21" name="Freeform 20"/>
          <p:cNvSpPr/>
          <p:nvPr/>
        </p:nvSpPr>
        <p:spPr>
          <a:xfrm>
            <a:off x="170404" y="2029106"/>
            <a:ext cx="1422830" cy="2055714"/>
          </a:xfrm>
          <a:custGeom>
            <a:avLst/>
            <a:gdLst>
              <a:gd name="connsiteX0" fmla="*/ 0 w 1422830"/>
              <a:gd name="connsiteY0" fmla="*/ 0 h 2055714"/>
              <a:gd name="connsiteX1" fmla="*/ 1422830 w 1422830"/>
              <a:gd name="connsiteY1" fmla="*/ 0 h 2055714"/>
              <a:gd name="connsiteX2" fmla="*/ 1422830 w 1422830"/>
              <a:gd name="connsiteY2" fmla="*/ 2055714 h 2055714"/>
              <a:gd name="connsiteX3" fmla="*/ 0 w 1422830"/>
              <a:gd name="connsiteY3" fmla="*/ 2055714 h 2055714"/>
              <a:gd name="connsiteX4" fmla="*/ 0 w 1422830"/>
              <a:gd name="connsiteY4" fmla="*/ 0 h 20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830" h="2055714">
                <a:moveTo>
                  <a:pt x="0" y="0"/>
                </a:moveTo>
                <a:lnTo>
                  <a:pt x="1422830" y="0"/>
                </a:lnTo>
                <a:lnTo>
                  <a:pt x="1422830" y="2055714"/>
                </a:lnTo>
                <a:lnTo>
                  <a:pt x="0" y="20557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kern="1200" dirty="0" smtClean="0"/>
              <a:t>Tolerable for 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kern="1200" dirty="0" smtClean="0"/>
              <a:t>“breadth” of patients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kern="1200" dirty="0" smtClean="0"/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kern="1200" dirty="0" smtClean="0"/>
              <a:t>Limited efficacy</a:t>
            </a:r>
            <a:endParaRPr lang="en-US" sz="1050" kern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Pancreatic Cancer Treatment Timeline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2341944" y="1553311"/>
            <a:ext cx="6583680" cy="1119572"/>
          </a:xfrm>
          <a:custGeom>
            <a:avLst/>
            <a:gdLst>
              <a:gd name="connsiteX0" fmla="*/ 0 w 7698464"/>
              <a:gd name="connsiteY0" fmla="*/ 279893 h 1119572"/>
              <a:gd name="connsiteX1" fmla="*/ 7138678 w 7698464"/>
              <a:gd name="connsiteY1" fmla="*/ 279893 h 1119572"/>
              <a:gd name="connsiteX2" fmla="*/ 7138678 w 7698464"/>
              <a:gd name="connsiteY2" fmla="*/ 0 h 1119572"/>
              <a:gd name="connsiteX3" fmla="*/ 7698464 w 7698464"/>
              <a:gd name="connsiteY3" fmla="*/ 559786 h 1119572"/>
              <a:gd name="connsiteX4" fmla="*/ 7138678 w 7698464"/>
              <a:gd name="connsiteY4" fmla="*/ 1119572 h 1119572"/>
              <a:gd name="connsiteX5" fmla="*/ 7138678 w 7698464"/>
              <a:gd name="connsiteY5" fmla="*/ 839679 h 1119572"/>
              <a:gd name="connsiteX6" fmla="*/ 0 w 7698464"/>
              <a:gd name="connsiteY6" fmla="*/ 839679 h 1119572"/>
              <a:gd name="connsiteX7" fmla="*/ 0 w 7698464"/>
              <a:gd name="connsiteY7" fmla="*/ 279893 h 111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464" h="1119572">
                <a:moveTo>
                  <a:pt x="0" y="279893"/>
                </a:moveTo>
                <a:lnTo>
                  <a:pt x="7138678" y="279893"/>
                </a:lnTo>
                <a:lnTo>
                  <a:pt x="7138678" y="0"/>
                </a:lnTo>
                <a:lnTo>
                  <a:pt x="7698464" y="559786"/>
                </a:lnTo>
                <a:lnTo>
                  <a:pt x="7138678" y="1119572"/>
                </a:lnTo>
                <a:lnTo>
                  <a:pt x="7138678" y="839679"/>
                </a:lnTo>
                <a:lnTo>
                  <a:pt x="0" y="839679"/>
                </a:lnTo>
                <a:lnTo>
                  <a:pt x="0" y="279893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348473" rIns="533893" bIns="457625" numCol="1" spcCol="1270" anchor="ctr" anchorCtr="0">
            <a:noAutofit/>
          </a:bodyPr>
          <a:lstStyle/>
          <a:p>
            <a:pPr lvl="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/>
              <a:t>Gem/</a:t>
            </a:r>
            <a:r>
              <a:rPr lang="en-US" b="1" dirty="0" err="1" smtClean="0"/>
              <a:t>Erlotinib</a:t>
            </a:r>
            <a:r>
              <a:rPr lang="en-US" b="1" dirty="0" smtClean="0"/>
              <a:t>* 2005</a:t>
            </a:r>
            <a:endParaRPr lang="en-US" b="1" dirty="0"/>
          </a:p>
        </p:txBody>
      </p:sp>
      <p:sp>
        <p:nvSpPr>
          <p:cNvPr id="11" name="Freeform 10"/>
          <p:cNvSpPr/>
          <p:nvPr/>
        </p:nvSpPr>
        <p:spPr>
          <a:xfrm>
            <a:off x="2357082" y="2400228"/>
            <a:ext cx="1422830" cy="2055714"/>
          </a:xfrm>
          <a:custGeom>
            <a:avLst/>
            <a:gdLst>
              <a:gd name="connsiteX0" fmla="*/ 0 w 1422830"/>
              <a:gd name="connsiteY0" fmla="*/ 0 h 2055714"/>
              <a:gd name="connsiteX1" fmla="*/ 1422830 w 1422830"/>
              <a:gd name="connsiteY1" fmla="*/ 0 h 2055714"/>
              <a:gd name="connsiteX2" fmla="*/ 1422830 w 1422830"/>
              <a:gd name="connsiteY2" fmla="*/ 2055714 h 2055714"/>
              <a:gd name="connsiteX3" fmla="*/ 0 w 1422830"/>
              <a:gd name="connsiteY3" fmla="*/ 2055714 h 2055714"/>
              <a:gd name="connsiteX4" fmla="*/ 0 w 1422830"/>
              <a:gd name="connsiteY4" fmla="*/ 0 h 20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830" h="2055714">
                <a:moveTo>
                  <a:pt x="0" y="0"/>
                </a:moveTo>
                <a:lnTo>
                  <a:pt x="1422830" y="0"/>
                </a:lnTo>
                <a:lnTo>
                  <a:pt x="1422830" y="2055714"/>
                </a:lnTo>
                <a:lnTo>
                  <a:pt x="0" y="20557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10-day improvement in median Overall Survival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23% 1-yr survival – did move the needle and was statistically significant</a:t>
            </a:r>
          </a:p>
        </p:txBody>
      </p:sp>
      <p:sp>
        <p:nvSpPr>
          <p:cNvPr id="16" name="Freeform 15"/>
          <p:cNvSpPr/>
          <p:nvPr/>
        </p:nvSpPr>
        <p:spPr>
          <a:xfrm>
            <a:off x="4777680" y="2132856"/>
            <a:ext cx="4114800" cy="1119572"/>
          </a:xfrm>
          <a:custGeom>
            <a:avLst/>
            <a:gdLst>
              <a:gd name="connsiteX0" fmla="*/ 0 w 3429665"/>
              <a:gd name="connsiteY0" fmla="*/ 279893 h 1119572"/>
              <a:gd name="connsiteX1" fmla="*/ 2869879 w 3429665"/>
              <a:gd name="connsiteY1" fmla="*/ 279893 h 1119572"/>
              <a:gd name="connsiteX2" fmla="*/ 2869879 w 3429665"/>
              <a:gd name="connsiteY2" fmla="*/ 0 h 1119572"/>
              <a:gd name="connsiteX3" fmla="*/ 3429665 w 3429665"/>
              <a:gd name="connsiteY3" fmla="*/ 559786 h 1119572"/>
              <a:gd name="connsiteX4" fmla="*/ 2869879 w 3429665"/>
              <a:gd name="connsiteY4" fmla="*/ 1119572 h 1119572"/>
              <a:gd name="connsiteX5" fmla="*/ 2869879 w 3429665"/>
              <a:gd name="connsiteY5" fmla="*/ 839679 h 1119572"/>
              <a:gd name="connsiteX6" fmla="*/ 0 w 3429665"/>
              <a:gd name="connsiteY6" fmla="*/ 839679 h 1119572"/>
              <a:gd name="connsiteX7" fmla="*/ 0 w 3429665"/>
              <a:gd name="connsiteY7" fmla="*/ 279893 h 111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665" h="1119572">
                <a:moveTo>
                  <a:pt x="0" y="279893"/>
                </a:moveTo>
                <a:lnTo>
                  <a:pt x="2869879" y="279893"/>
                </a:lnTo>
                <a:lnTo>
                  <a:pt x="2869879" y="0"/>
                </a:lnTo>
                <a:lnTo>
                  <a:pt x="3429665" y="559786"/>
                </a:lnTo>
                <a:lnTo>
                  <a:pt x="2869879" y="1119572"/>
                </a:lnTo>
                <a:lnTo>
                  <a:pt x="2869879" y="839679"/>
                </a:lnTo>
                <a:lnTo>
                  <a:pt x="0" y="839679"/>
                </a:lnTo>
                <a:lnTo>
                  <a:pt x="0" y="27989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363713" rIns="533893" bIns="457625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4785325" y="2970474"/>
            <a:ext cx="1422830" cy="2055714"/>
          </a:xfrm>
          <a:custGeom>
            <a:avLst/>
            <a:gdLst>
              <a:gd name="connsiteX0" fmla="*/ 0 w 1422830"/>
              <a:gd name="connsiteY0" fmla="*/ 0 h 2055714"/>
              <a:gd name="connsiteX1" fmla="*/ 1422830 w 1422830"/>
              <a:gd name="connsiteY1" fmla="*/ 0 h 2055714"/>
              <a:gd name="connsiteX2" fmla="*/ 1422830 w 1422830"/>
              <a:gd name="connsiteY2" fmla="*/ 2055714 h 2055714"/>
              <a:gd name="connsiteX3" fmla="*/ 0 w 1422830"/>
              <a:gd name="connsiteY3" fmla="*/ 2055714 h 2055714"/>
              <a:gd name="connsiteX4" fmla="*/ 0 w 1422830"/>
              <a:gd name="connsiteY4" fmla="*/ 0 h 20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830" h="2055714">
                <a:moveTo>
                  <a:pt x="0" y="0"/>
                </a:moveTo>
                <a:lnTo>
                  <a:pt x="1422830" y="0"/>
                </a:lnTo>
                <a:lnTo>
                  <a:pt x="1422830" y="2055714"/>
                </a:lnTo>
                <a:lnTo>
                  <a:pt x="0" y="20557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t" anchorCtr="0">
            <a:no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/>
              <a:t>Statistically significant improvement in </a:t>
            </a:r>
            <a:r>
              <a:rPr lang="en-US" sz="1050" dirty="0" smtClean="0">
                <a:solidFill>
                  <a:schemeClr val="tx1"/>
                </a:solidFill>
              </a:rPr>
              <a:t>efficacy </a:t>
            </a:r>
            <a:endParaRPr lang="en-US" sz="1050" dirty="0" smtClean="0"/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 smtClean="0"/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/>
              <a:t>Large randomized trial (1 country)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 smtClean="0"/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/>
              <a:t>Highly Toxic –usually reserved for healthiest patients</a:t>
            </a:r>
            <a:endParaRPr lang="en-US" sz="1050" kern="1200" dirty="0"/>
          </a:p>
          <a:p>
            <a:pPr lvl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kern="1200" dirty="0"/>
          </a:p>
          <a:p>
            <a:pPr lvl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kern="1200" dirty="0"/>
          </a:p>
        </p:txBody>
      </p:sp>
      <p:sp>
        <p:nvSpPr>
          <p:cNvPr id="18" name="Freeform 17"/>
          <p:cNvSpPr/>
          <p:nvPr/>
        </p:nvSpPr>
        <p:spPr>
          <a:xfrm>
            <a:off x="7065339" y="2540114"/>
            <a:ext cx="1920240" cy="1119572"/>
          </a:xfrm>
          <a:custGeom>
            <a:avLst/>
            <a:gdLst>
              <a:gd name="connsiteX0" fmla="*/ 0 w 2006989"/>
              <a:gd name="connsiteY0" fmla="*/ 279893 h 1119572"/>
              <a:gd name="connsiteX1" fmla="*/ 1447203 w 2006989"/>
              <a:gd name="connsiteY1" fmla="*/ 279893 h 1119572"/>
              <a:gd name="connsiteX2" fmla="*/ 1447203 w 2006989"/>
              <a:gd name="connsiteY2" fmla="*/ 0 h 1119572"/>
              <a:gd name="connsiteX3" fmla="*/ 2006989 w 2006989"/>
              <a:gd name="connsiteY3" fmla="*/ 559786 h 1119572"/>
              <a:gd name="connsiteX4" fmla="*/ 1447203 w 2006989"/>
              <a:gd name="connsiteY4" fmla="*/ 1119572 h 1119572"/>
              <a:gd name="connsiteX5" fmla="*/ 1447203 w 2006989"/>
              <a:gd name="connsiteY5" fmla="*/ 839679 h 1119572"/>
              <a:gd name="connsiteX6" fmla="*/ 0 w 2006989"/>
              <a:gd name="connsiteY6" fmla="*/ 839679 h 1119572"/>
              <a:gd name="connsiteX7" fmla="*/ 0 w 2006989"/>
              <a:gd name="connsiteY7" fmla="*/ 279893 h 111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989" h="1119572">
                <a:moveTo>
                  <a:pt x="0" y="279893"/>
                </a:moveTo>
                <a:lnTo>
                  <a:pt x="1447203" y="279893"/>
                </a:lnTo>
                <a:lnTo>
                  <a:pt x="1447203" y="0"/>
                </a:lnTo>
                <a:lnTo>
                  <a:pt x="2006989" y="559786"/>
                </a:lnTo>
                <a:lnTo>
                  <a:pt x="1447203" y="1119572"/>
                </a:lnTo>
                <a:lnTo>
                  <a:pt x="1447203" y="839679"/>
                </a:lnTo>
                <a:lnTo>
                  <a:pt x="0" y="839679"/>
                </a:lnTo>
                <a:lnTo>
                  <a:pt x="0" y="27989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3820" tIns="363713" rIns="533893" bIns="457625" numCol="1" spcCol="1270" anchor="ctr" anchorCtr="0">
            <a:noAutofit/>
          </a:bodyPr>
          <a:lstStyle/>
          <a:p>
            <a:pPr lvl="0" algn="l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7050349" y="3387030"/>
            <a:ext cx="1422830" cy="2055714"/>
          </a:xfrm>
          <a:custGeom>
            <a:avLst/>
            <a:gdLst>
              <a:gd name="connsiteX0" fmla="*/ 0 w 1422830"/>
              <a:gd name="connsiteY0" fmla="*/ 0 h 2055714"/>
              <a:gd name="connsiteX1" fmla="*/ 1422830 w 1422830"/>
              <a:gd name="connsiteY1" fmla="*/ 0 h 2055714"/>
              <a:gd name="connsiteX2" fmla="*/ 1422830 w 1422830"/>
              <a:gd name="connsiteY2" fmla="*/ 2055714 h 2055714"/>
              <a:gd name="connsiteX3" fmla="*/ 0 w 1422830"/>
              <a:gd name="connsiteY3" fmla="*/ 2055714 h 2055714"/>
              <a:gd name="connsiteX4" fmla="*/ 0 w 1422830"/>
              <a:gd name="connsiteY4" fmla="*/ 0 h 205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2830" h="2055714">
                <a:moveTo>
                  <a:pt x="0" y="0"/>
                </a:moveTo>
                <a:lnTo>
                  <a:pt x="1422830" y="0"/>
                </a:lnTo>
                <a:lnTo>
                  <a:pt x="1422830" y="2055714"/>
                </a:lnTo>
                <a:lnTo>
                  <a:pt x="0" y="205571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100" tIns="38100" rIns="38100" bIns="38100" numCol="1" spcCol="1270" anchor="t" anchorCtr="0">
            <a:noAutofit/>
          </a:bodyPr>
          <a:lstStyle/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kern="1200" dirty="0" smtClean="0"/>
              <a:t>Statistically significant improvement in </a:t>
            </a:r>
            <a:r>
              <a:rPr lang="en-US" sz="1050" dirty="0" smtClean="0"/>
              <a:t>all efficacy endpoints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/>
              <a:t>L</a:t>
            </a: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arge, international, multi-centered randomized trial </a:t>
            </a: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050" dirty="0" smtClean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lvl="0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050" dirty="0" smtClean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Suitable for a broad range of patient types</a:t>
            </a:r>
            <a:endParaRPr lang="en-US" sz="105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E2CB4-FEB1-4957-9B45-D5E374A93F81}" type="slidenum">
              <a:rPr lang="en-CA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en-CA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3635" y="2452831"/>
            <a:ext cx="1928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white"/>
                </a:solidFill>
              </a:rPr>
              <a:t>FOLFIRINOX 2011</a:t>
            </a:r>
            <a:endParaRPr lang="en-US" sz="1600" b="1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32331" y="2813998"/>
            <a:ext cx="1622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white"/>
                </a:solidFill>
              </a:rPr>
              <a:t>ABRAXANE+ Gem 2013 *</a:t>
            </a:r>
            <a:endParaRPr lang="en-US" sz="16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1540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What is Abraxane?</a:t>
            </a:r>
            <a:endParaRPr lang="it-IT" dirty="0"/>
          </a:p>
        </p:txBody>
      </p:sp>
      <p:sp>
        <p:nvSpPr>
          <p:cNvPr id="39" name="Segnaposto contenuto 38"/>
          <p:cNvSpPr>
            <a:spLocks noGrp="1"/>
          </p:cNvSpPr>
          <p:nvPr>
            <p:ph sz="quarter" idx="10"/>
          </p:nvPr>
        </p:nvSpPr>
        <p:spPr>
          <a:xfrm>
            <a:off x="524669" y="1841053"/>
            <a:ext cx="4085431" cy="376678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Abraxane is a microtubule inhibitor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dirty="0">
                <a:solidFill>
                  <a:schemeClr val="tx1"/>
                </a:solidFill>
              </a:rPr>
              <a:t>The unique properties of Abraxane improve the ability of the therapy to reach the tumour site</a:t>
            </a:r>
            <a:r>
              <a:rPr lang="en-US" baseline="30000" dirty="0">
                <a:solidFill>
                  <a:schemeClr val="tx1"/>
                </a:solidFill>
              </a:rPr>
              <a:t>*2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 animal models, the tough stroma of pancreatic tumors is depleted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upon treatment with Abraxane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1"/>
          </p:nvPr>
        </p:nvSpPr>
        <p:spPr>
          <a:xfrm>
            <a:off x="524669" y="1229890"/>
            <a:ext cx="8114506" cy="747897"/>
          </a:xfrm>
        </p:spPr>
        <p:txBody>
          <a:bodyPr/>
          <a:lstStyle/>
          <a:p>
            <a:r>
              <a:rPr lang="en-US" dirty="0" smtClean="0"/>
              <a:t>Abraxane (paclitaxel </a:t>
            </a:r>
            <a:r>
              <a:rPr lang="en-US" dirty="0"/>
              <a:t>formulated as albumin bound </a:t>
            </a:r>
            <a:r>
              <a:rPr lang="en-US" dirty="0" smtClean="0"/>
              <a:t>nanoparticles; </a:t>
            </a:r>
            <a:r>
              <a:rPr lang="en-US" i="1" dirty="0" err="1" smtClean="0"/>
              <a:t>nab</a:t>
            </a:r>
            <a:r>
              <a:rPr lang="en-US" baseline="30000" dirty="0" err="1" smtClean="0"/>
              <a:t>TM</a:t>
            </a:r>
            <a:r>
              <a:rPr lang="en-US" dirty="0" smtClean="0"/>
              <a:t>-paclitaxel) </a:t>
            </a:r>
            <a:r>
              <a:rPr lang="en-US" dirty="0"/>
              <a:t>is a potent anticancer drug that stops cancer cells from growing and </a:t>
            </a:r>
            <a:r>
              <a:rPr lang="en-US" dirty="0" smtClean="0"/>
              <a:t>dividing, </a:t>
            </a:r>
            <a:r>
              <a:rPr lang="en-US" dirty="0"/>
              <a:t>l</a:t>
            </a:r>
            <a:r>
              <a:rPr lang="en-US" dirty="0" smtClean="0"/>
              <a:t>eading </a:t>
            </a:r>
            <a:r>
              <a:rPr lang="en-US" dirty="0"/>
              <a:t>to cancer cell death</a:t>
            </a:r>
            <a:r>
              <a:rPr lang="en-US" baseline="30000" dirty="0"/>
              <a:t>1</a:t>
            </a:r>
          </a:p>
        </p:txBody>
      </p:sp>
      <p:sp>
        <p:nvSpPr>
          <p:cNvPr id="71" name="Segnaposto testo 39"/>
          <p:cNvSpPr txBox="1">
            <a:spLocks/>
          </p:cNvSpPr>
          <p:nvPr/>
        </p:nvSpPr>
        <p:spPr>
          <a:xfrm>
            <a:off x="565184" y="4810490"/>
            <a:ext cx="8114506" cy="4985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800"/>
              </a:spcBef>
              <a:buClr>
                <a:srgbClr val="0069AA"/>
              </a:buClr>
              <a:buSzPct val="80000"/>
            </a:pPr>
            <a:r>
              <a:rPr lang="en-US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Abraxane is the first tumour-targeted nanomedicine to leverage</a:t>
            </a:r>
            <a:br>
              <a:rPr lang="en-US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the natural transport properties of albumin</a:t>
            </a:r>
            <a:r>
              <a:rPr lang="en-US" b="1" baseline="30000" dirty="0" smtClean="0">
                <a:solidFill>
                  <a:srgbClr val="0069AA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6,7</a:t>
            </a:r>
          </a:p>
        </p:txBody>
      </p:sp>
      <p:grpSp>
        <p:nvGrpSpPr>
          <p:cNvPr id="2" name="Gruppo 71"/>
          <p:cNvGrpSpPr/>
          <p:nvPr/>
        </p:nvGrpSpPr>
        <p:grpSpPr>
          <a:xfrm>
            <a:off x="4955306" y="2212286"/>
            <a:ext cx="3716254" cy="2387784"/>
            <a:chOff x="4955306" y="2329126"/>
            <a:chExt cx="3716254" cy="2387784"/>
          </a:xfrm>
        </p:grpSpPr>
        <p:sp>
          <p:nvSpPr>
            <p:cNvPr id="42" name="Content Placeholder 5"/>
            <p:cNvSpPr txBox="1">
              <a:spLocks/>
            </p:cNvSpPr>
            <p:nvPr/>
          </p:nvSpPr>
          <p:spPr bwMode="auto">
            <a:xfrm>
              <a:off x="5486071" y="4316800"/>
              <a:ext cx="31531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A single molecule of albumin can bind up</a:t>
              </a:r>
              <a:b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</a:b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to</a:t>
              </a:r>
              <a:r>
                <a:rPr lang="en-US" sz="1000" kern="0" dirty="0" smtClean="0">
                  <a:solidFill>
                    <a:srgbClr val="6F767B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six or seven molecules</a:t>
              </a:r>
              <a:r>
                <a:rPr kumimoji="0" lang="en-US" sz="1000" b="0" i="0" u="none" strike="noStrike" kern="0" cap="none" spc="0" normalizeH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of paclitaxel</a:t>
              </a:r>
              <a:r>
                <a:rPr lang="en-US" sz="1000" kern="0" baseline="30000" dirty="0">
                  <a:solidFill>
                    <a:srgbClr val="6F767B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5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6F767B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pic>
          <p:nvPicPr>
            <p:cNvPr id="43" name="Picture 52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05867" y="2774543"/>
              <a:ext cx="789485" cy="9383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4" name="TextBox 22"/>
            <p:cNvSpPr txBox="1">
              <a:spLocks noChangeArrowheads="1"/>
            </p:cNvSpPr>
            <p:nvPr/>
          </p:nvSpPr>
          <p:spPr bwMode="auto">
            <a:xfrm>
              <a:off x="7516499" y="3438150"/>
              <a:ext cx="6779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Albumin</a:t>
              </a:r>
            </a:p>
          </p:txBody>
        </p:sp>
        <p:sp>
          <p:nvSpPr>
            <p:cNvPr id="45" name="TextBox 23"/>
            <p:cNvSpPr txBox="1">
              <a:spLocks noChangeArrowheads="1"/>
            </p:cNvSpPr>
            <p:nvPr/>
          </p:nvSpPr>
          <p:spPr bwMode="auto">
            <a:xfrm>
              <a:off x="7516499" y="3669536"/>
              <a:ext cx="7618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Paclitaxel</a:t>
              </a:r>
            </a:p>
          </p:txBody>
        </p:sp>
        <p:sp>
          <p:nvSpPr>
            <p:cNvPr id="48" name="TextBox 28"/>
            <p:cNvSpPr txBox="1">
              <a:spLocks noChangeArrowheads="1"/>
            </p:cNvSpPr>
            <p:nvPr/>
          </p:nvSpPr>
          <p:spPr bwMode="auto">
            <a:xfrm>
              <a:off x="4955306" y="2591428"/>
              <a:ext cx="152169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i="1" dirty="0" smtClean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nab</a:t>
              </a:r>
              <a:r>
                <a:rPr lang="en-US" sz="1000" dirty="0" smtClean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-paclitaxel complex</a:t>
              </a:r>
              <a:endParaRPr lang="en-US" sz="1000" dirty="0">
                <a:solidFill>
                  <a:srgbClr val="6F767B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9" name="Picture 15"/>
            <p:cNvPicPr>
              <a:picLocks noChangeAspect="1"/>
            </p:cNvPicPr>
            <p:nvPr/>
          </p:nvPicPr>
          <p:blipFill>
            <a:blip r:embed="rId4" cstate="print"/>
            <a:srcRect l="11575" t="19894" r="24635" b="7336"/>
            <a:stretch>
              <a:fillRect/>
            </a:stretch>
          </p:blipFill>
          <p:spPr bwMode="auto">
            <a:xfrm>
              <a:off x="5206209" y="2964911"/>
              <a:ext cx="1019889" cy="106320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0" name="Picture 6"/>
            <p:cNvPicPr>
              <a:picLocks noChangeAspect="1"/>
            </p:cNvPicPr>
            <p:nvPr/>
          </p:nvPicPr>
          <p:blipFill>
            <a:blip r:embed="rId5" cstate="print"/>
            <a:srcRect l="18083" t="39191" r="27060"/>
            <a:stretch>
              <a:fillRect/>
            </a:stretch>
          </p:blipFill>
          <p:spPr bwMode="auto">
            <a:xfrm>
              <a:off x="6976736" y="3560276"/>
              <a:ext cx="340238" cy="4067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1" name="TextBox 28"/>
            <p:cNvSpPr txBox="1">
              <a:spLocks noChangeArrowheads="1"/>
            </p:cNvSpPr>
            <p:nvPr/>
          </p:nvSpPr>
          <p:spPr bwMode="auto">
            <a:xfrm>
              <a:off x="7171664" y="2329126"/>
              <a:ext cx="1431315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i="1" dirty="0" smtClean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nab</a:t>
              </a:r>
              <a:r>
                <a:rPr lang="en-US" sz="1000" dirty="0" smtClean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-paclitaxel individual molecule</a:t>
              </a:r>
              <a:endParaRPr lang="en-US" sz="1000" dirty="0">
                <a:solidFill>
                  <a:srgbClr val="6F767B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Content Placeholder 5"/>
            <p:cNvSpPr txBox="1">
              <a:spLocks/>
            </p:cNvSpPr>
            <p:nvPr/>
          </p:nvSpPr>
          <p:spPr bwMode="auto">
            <a:xfrm>
              <a:off x="7367363" y="2984680"/>
              <a:ext cx="1304197" cy="250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28600" marR="0" lvl="0" indent="-2286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6F767B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4-14 </a:t>
              </a:r>
              <a:r>
                <a:rPr kumimoji="0" lang="en-US" sz="10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nm in size</a:t>
              </a:r>
              <a:r>
                <a:rPr lang="en-US" sz="1000" kern="0" baseline="30000" dirty="0" smtClean="0">
                  <a:solidFill>
                    <a:srgbClr val="6F767B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3,4</a:t>
              </a:r>
              <a:r>
                <a:rPr kumimoji="0" lang="en-US" sz="1000" i="0" u="none" strike="noStrike" kern="0" cap="none" spc="0" normalizeH="0" baseline="30000" noProof="0" dirty="0" smtClean="0">
                  <a:ln>
                    <a:noFill/>
                  </a:ln>
                  <a:solidFill>
                    <a:srgbClr val="6F767B"/>
                  </a:solidFill>
                  <a:effectLst/>
                  <a:uLnTx/>
                  <a:uFillTx/>
                  <a:latin typeface="Arial" pitchFamily="34" charset="0"/>
                  <a:ea typeface="MS PGothic" pitchFamily="34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69" name="TextBox 28"/>
            <p:cNvSpPr txBox="1">
              <a:spLocks noChangeArrowheads="1"/>
            </p:cNvSpPr>
            <p:nvPr/>
          </p:nvSpPr>
          <p:spPr bwMode="auto">
            <a:xfrm>
              <a:off x="5051926" y="4032107"/>
              <a:ext cx="1328454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0"/>
                </a:spcBef>
                <a:defRPr/>
              </a:pPr>
              <a:r>
                <a:rPr lang="en-US" sz="1000" dirty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130 nm in </a:t>
              </a:r>
              <a:r>
                <a:rPr lang="en-US" sz="1000" dirty="0" smtClean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size</a:t>
              </a:r>
              <a:r>
                <a:rPr lang="en-US" sz="1000" baseline="30000" dirty="0" smtClean="0">
                  <a:solidFill>
                    <a:srgbClr val="6F767B"/>
                  </a:solidFill>
                  <a:latin typeface="Arial" pitchFamily="34" charset="0"/>
                  <a:cs typeface="Arial" pitchFamily="34" charset="0"/>
                </a:rPr>
                <a:t>1,2</a:t>
              </a:r>
              <a:endParaRPr lang="en-US" sz="1000" baseline="30000" dirty="0">
                <a:solidFill>
                  <a:srgbClr val="6F767B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6" name="Straight Arrow Connector 55"/>
            <p:cNvCxnSpPr/>
            <p:nvPr/>
          </p:nvCxnSpPr>
          <p:spPr bwMode="auto">
            <a:xfrm flipH="1">
              <a:off x="7180714" y="3789260"/>
              <a:ext cx="370794" cy="114044"/>
            </a:xfrm>
            <a:prstGeom prst="straightConnector1">
              <a:avLst/>
            </a:prstGeom>
            <a:ln w="25400">
              <a:solidFill>
                <a:srgbClr val="0069AA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56"/>
            <p:cNvCxnSpPr/>
            <p:nvPr/>
          </p:nvCxnSpPr>
          <p:spPr bwMode="auto">
            <a:xfrm flipH="1">
              <a:off x="7263296" y="3564765"/>
              <a:ext cx="270044" cy="87104"/>
            </a:xfrm>
            <a:prstGeom prst="straightConnector1">
              <a:avLst/>
            </a:prstGeom>
            <a:ln w="25400">
              <a:solidFill>
                <a:srgbClr val="0069AA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1"/>
            <p:cNvCxnSpPr/>
            <p:nvPr/>
          </p:nvCxnSpPr>
          <p:spPr bwMode="auto">
            <a:xfrm rot="5400000">
              <a:off x="7200049" y="2779503"/>
              <a:ext cx="290029" cy="123890"/>
            </a:xfrm>
            <a:prstGeom prst="straightConnector1">
              <a:avLst/>
            </a:prstGeom>
            <a:ln w="25400">
              <a:solidFill>
                <a:srgbClr val="0069AA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2"/>
            <p:cNvCxnSpPr/>
            <p:nvPr/>
          </p:nvCxnSpPr>
          <p:spPr bwMode="auto">
            <a:xfrm flipV="1">
              <a:off x="6217828" y="3149017"/>
              <a:ext cx="765536" cy="274782"/>
            </a:xfrm>
            <a:prstGeom prst="straightConnector1">
              <a:avLst/>
            </a:prstGeom>
            <a:ln w="25400">
              <a:solidFill>
                <a:srgbClr val="0069AA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2"/>
          <p:cNvSpPr txBox="1"/>
          <p:nvPr/>
        </p:nvSpPr>
        <p:spPr>
          <a:xfrm>
            <a:off x="251520" y="6309320"/>
            <a:ext cx="6860973" cy="24724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000" dirty="0">
                <a:latin typeface="Arial" pitchFamily="34" charset="0"/>
                <a:ea typeface="Tahoma" pitchFamily="34" charset="0"/>
                <a:cs typeface="Arial" pitchFamily="34" charset="0"/>
              </a:rPr>
              <a:t>*At the same dose and same duration, tumour uptake is 33% higher for </a:t>
            </a:r>
            <a:r>
              <a:rPr lang="en-US" sz="1000" i="1" dirty="0">
                <a:latin typeface="Arial" pitchFamily="34" charset="0"/>
                <a:ea typeface="Tahoma" pitchFamily="34" charset="0"/>
                <a:cs typeface="Arial" pitchFamily="34" charset="0"/>
              </a:rPr>
              <a:t>nab</a:t>
            </a:r>
            <a:r>
              <a:rPr lang="en-US" sz="1000" dirty="0">
                <a:latin typeface="Arial" pitchFamily="34" charset="0"/>
                <a:ea typeface="Tahoma" pitchFamily="34" charset="0"/>
                <a:cs typeface="Arial" pitchFamily="34" charset="0"/>
              </a:rPr>
              <a:t>-paclitaxel vs conventional paclitaxel in preclinical </a:t>
            </a:r>
            <a:r>
              <a:rPr lang="en-US" sz="1000" dirty="0" err="1">
                <a:latin typeface="Arial" pitchFamily="34" charset="0"/>
                <a:ea typeface="Tahoma" pitchFamily="34" charset="0"/>
                <a:cs typeface="Arial" pitchFamily="34" charset="0"/>
              </a:rPr>
              <a:t>xenograft</a:t>
            </a:r>
            <a:r>
              <a:rPr lang="en-US" sz="1000" dirty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studies</a:t>
            </a:r>
            <a:r>
              <a:rPr lang="en-US" sz="1000" baseline="30000" dirty="0">
                <a:latin typeface="Arial" pitchFamily="34" charset="0"/>
                <a:ea typeface="Tahoma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3734009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rrotonda angolo stesso lato rettangolo 24"/>
          <p:cNvSpPr/>
          <p:nvPr/>
        </p:nvSpPr>
        <p:spPr>
          <a:xfrm>
            <a:off x="531813" y="1259649"/>
            <a:ext cx="8100000" cy="432000"/>
          </a:xfrm>
          <a:prstGeom prst="round2SameRect">
            <a:avLst>
              <a:gd name="adj1" fmla="val 36771"/>
              <a:gd name="adj2" fmla="val 0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9000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design of MPACT</a:t>
            </a:r>
            <a:endParaRPr lang="it-IT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531813" y="1691576"/>
            <a:ext cx="8100000" cy="34265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it-IT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\\PC-MAURO\Mauro_Clienti\13_151_Sudler_Abraxane\images\tassello_schemaDOW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2151" y="4163106"/>
            <a:ext cx="4841903" cy="1335169"/>
          </a:xfrm>
          <a:prstGeom prst="rect">
            <a:avLst/>
          </a:prstGeom>
          <a:noFill/>
        </p:spPr>
      </p:pic>
      <p:sp>
        <p:nvSpPr>
          <p:cNvPr id="24" name="Titolo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MPACT is the largest Phase III study</a:t>
            </a:r>
            <a:br>
              <a:rPr lang="en-US" dirty="0" smtClean="0"/>
            </a:br>
            <a:r>
              <a:rPr lang="en-US" dirty="0"/>
              <a:t>in metastatic </a:t>
            </a:r>
            <a:r>
              <a:rPr lang="en-US" dirty="0" smtClean="0"/>
              <a:t>pancreatic cancer to date</a:t>
            </a:r>
            <a:endParaRPr lang="it-IT" dirty="0"/>
          </a:p>
        </p:txBody>
      </p:sp>
      <p:sp>
        <p:nvSpPr>
          <p:cNvPr id="27" name="Segnaposto contenuto 26"/>
          <p:cNvSpPr>
            <a:spLocks noGrp="1"/>
          </p:cNvSpPr>
          <p:nvPr>
            <p:ph sz="quarter" idx="10"/>
          </p:nvPr>
        </p:nvSpPr>
        <p:spPr>
          <a:xfrm>
            <a:off x="524669" y="5454650"/>
            <a:ext cx="8107877" cy="447302"/>
          </a:xfrm>
        </p:spPr>
        <p:txBody>
          <a:bodyPr>
            <a:spAutoFit/>
          </a:bodyPr>
          <a:lstStyle/>
          <a:p>
            <a:r>
              <a:rPr lang="en-US" sz="1600" dirty="0" smtClean="0"/>
              <a:t>Involved 151 academic and community </a:t>
            </a:r>
            <a:r>
              <a:rPr lang="en-US" sz="1600" dirty="0" err="1" smtClean="0"/>
              <a:t>centres</a:t>
            </a:r>
            <a:r>
              <a:rPr lang="en-US" sz="1600" dirty="0" smtClean="0"/>
              <a:t> in USA, Eastern                                and</a:t>
            </a:r>
            <a:r>
              <a:rPr lang="en-US" sz="1600" dirty="0"/>
              <a:t> </a:t>
            </a:r>
            <a:r>
              <a:rPr lang="en-US" sz="1600" dirty="0" smtClean="0"/>
              <a:t>Western Europe and Australia </a:t>
            </a:r>
            <a:endParaRPr lang="en-US" sz="1600" dirty="0"/>
          </a:p>
        </p:txBody>
      </p:sp>
      <p:sp>
        <p:nvSpPr>
          <p:cNvPr id="47" name="Rettangolo arrotondato 15">
            <a:hlinkClick r:id="" action="ppaction://noaction"/>
          </p:cNvPr>
          <p:cNvSpPr/>
          <p:nvPr/>
        </p:nvSpPr>
        <p:spPr>
          <a:xfrm>
            <a:off x="6962226" y="4095969"/>
            <a:ext cx="1488123" cy="395824"/>
          </a:xfrm>
          <a:prstGeom prst="roundRect">
            <a:avLst>
              <a:gd name="adj" fmla="val 14794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it-IT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Study endpoints </a:t>
            </a:r>
          </a:p>
          <a:p>
            <a:pPr algn="ctr">
              <a:lnSpc>
                <a:spcPts val="1200"/>
              </a:lnSpc>
            </a:pPr>
            <a:r>
              <a:rPr lang="it-IT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assessments</a:t>
            </a:r>
          </a:p>
        </p:txBody>
      </p:sp>
      <p:sp>
        <p:nvSpPr>
          <p:cNvPr id="48" name="Rettangolo arrotondato 15">
            <a:hlinkClick r:id="" action="ppaction://noaction"/>
          </p:cNvPr>
          <p:cNvSpPr/>
          <p:nvPr/>
        </p:nvSpPr>
        <p:spPr>
          <a:xfrm>
            <a:off x="6962226" y="4565869"/>
            <a:ext cx="1488123" cy="395824"/>
          </a:xfrm>
          <a:prstGeom prst="roundRect">
            <a:avLst>
              <a:gd name="adj" fmla="val 14794"/>
            </a:avLst>
          </a:prstGeom>
          <a:gradFill>
            <a:gsLst>
              <a:gs pos="0">
                <a:srgbClr val="00539D"/>
              </a:gs>
              <a:gs pos="100000">
                <a:srgbClr val="59C2DF"/>
              </a:gs>
            </a:gsLst>
            <a:lin ang="0" scaled="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ts val="1200"/>
              </a:lnSpc>
            </a:pPr>
            <a:r>
              <a:rPr lang="it-IT" sz="11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Key</a:t>
            </a:r>
            <a:r>
              <a:rPr lang="it-IT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1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inclusion</a:t>
            </a:r>
            <a:r>
              <a:rPr lang="it-IT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</a:t>
            </a:r>
          </a:p>
          <a:p>
            <a:pPr algn="ctr">
              <a:lnSpc>
                <a:spcPts val="1200"/>
              </a:lnSpc>
            </a:pPr>
            <a:r>
              <a:rPr lang="it-IT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exclusion criteria</a:t>
            </a:r>
          </a:p>
        </p:txBody>
      </p:sp>
      <p:pic>
        <p:nvPicPr>
          <p:cNvPr id="1034" name="Picture 10" descr="\\PC-MAURO\Mauro_Clienti\13_151_Sudler_Abraxane\images\tassello_schemaU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7348" y="1873762"/>
            <a:ext cx="4941312" cy="1344449"/>
          </a:xfrm>
          <a:prstGeom prst="rect">
            <a:avLst/>
          </a:prstGeom>
          <a:noFill/>
        </p:spPr>
      </p:pic>
      <p:grpSp>
        <p:nvGrpSpPr>
          <p:cNvPr id="2" name="Gruppo 53"/>
          <p:cNvGrpSpPr/>
          <p:nvPr/>
        </p:nvGrpSpPr>
        <p:grpSpPr>
          <a:xfrm>
            <a:off x="2739529" y="4156505"/>
            <a:ext cx="905350" cy="349250"/>
            <a:chOff x="3241200" y="4210050"/>
            <a:chExt cx="905350" cy="349250"/>
          </a:xfrm>
        </p:grpSpPr>
        <p:cxnSp>
          <p:nvCxnSpPr>
            <p:cNvPr id="37" name="Connettore 2 36"/>
            <p:cNvCxnSpPr/>
            <p:nvPr/>
          </p:nvCxnSpPr>
          <p:spPr>
            <a:xfrm flipV="1">
              <a:off x="3241200" y="4556125"/>
              <a:ext cx="905350" cy="871"/>
            </a:xfrm>
            <a:prstGeom prst="straightConnector1">
              <a:avLst/>
            </a:prstGeom>
            <a:ln w="25400">
              <a:solidFill>
                <a:srgbClr val="0069AA"/>
              </a:solidFill>
              <a:tailEnd type="stealt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 flipV="1">
              <a:off x="3241200" y="4210050"/>
              <a:ext cx="0" cy="349250"/>
            </a:xfrm>
            <a:prstGeom prst="line">
              <a:avLst/>
            </a:prstGeom>
            <a:ln w="25400">
              <a:solidFill>
                <a:srgbClr val="0069AA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2"/>
          <p:cNvSpPr txBox="1"/>
          <p:nvPr/>
        </p:nvSpPr>
        <p:spPr>
          <a:xfrm>
            <a:off x="524669" y="5152791"/>
            <a:ext cx="7530703" cy="15388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Adapted from Von Hoff DD, et al.</a:t>
            </a:r>
            <a:endParaRPr lang="en-US" sz="10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pSp>
        <p:nvGrpSpPr>
          <p:cNvPr id="3" name="Gruppo 52"/>
          <p:cNvGrpSpPr/>
          <p:nvPr/>
        </p:nvGrpSpPr>
        <p:grpSpPr>
          <a:xfrm>
            <a:off x="704084" y="2559237"/>
            <a:ext cx="5193346" cy="2383763"/>
            <a:chOff x="1590981" y="2559237"/>
            <a:chExt cx="4308552" cy="2383763"/>
          </a:xfrm>
        </p:grpSpPr>
        <p:pic>
          <p:nvPicPr>
            <p:cNvPr id="1027" name="Picture 3" descr="\\PC-MAURO\Mauro_Clienti\13_151_Sudler_Abraxane\images\tassello_schema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90981" y="2559237"/>
              <a:ext cx="4308552" cy="2383763"/>
            </a:xfrm>
            <a:prstGeom prst="rect">
              <a:avLst/>
            </a:prstGeom>
            <a:noFill/>
          </p:spPr>
        </p:pic>
        <p:sp>
          <p:nvSpPr>
            <p:cNvPr id="29" name="Segnaposto contenuto 26"/>
            <p:cNvSpPr txBox="1">
              <a:spLocks/>
            </p:cNvSpPr>
            <p:nvPr/>
          </p:nvSpPr>
          <p:spPr>
            <a:xfrm>
              <a:off x="1863885" y="2661013"/>
              <a:ext cx="3063716" cy="11397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273050" lvl="0" indent="-273050">
                <a:lnSpc>
                  <a:spcPct val="90000"/>
                </a:lnSpc>
                <a:spcBef>
                  <a:spcPts val="600"/>
                </a:spcBef>
                <a:spcAft>
                  <a:spcPts val="300"/>
                </a:spcAft>
                <a:buClr>
                  <a:srgbClr val="0069AA"/>
                </a:buClr>
                <a:buSzPct val="120000"/>
              </a:pPr>
              <a:r>
                <a:rPr lang="it-IT" sz="1100" b="1" dirty="0" err="1" smtClean="0">
                  <a:solidFill>
                    <a:srgbClr val="FEB91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Enrolled</a:t>
              </a:r>
              <a:r>
                <a:rPr lang="it-IT" sz="1100" b="1" dirty="0" smtClean="0">
                  <a:solidFill>
                    <a:srgbClr val="FEB91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n = 861</a:t>
              </a:r>
            </a:p>
            <a:p>
              <a:pPr marL="180975" indent="-180975">
                <a:lnSpc>
                  <a:spcPct val="90000"/>
                </a:lnSpc>
                <a:spcBef>
                  <a:spcPts val="400"/>
                </a:spcBef>
                <a:buClr>
                  <a:srgbClr val="0069AA"/>
                </a:buClr>
                <a:buSzPct val="120000"/>
                <a:buBlip>
                  <a:blip r:embed="rId6"/>
                </a:buBlip>
              </a:pPr>
              <a:r>
                <a:rPr 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No </a:t>
              </a:r>
              <a:r>
                <a:rPr lang="en-US" sz="1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prior chemotherapy for metastatic </a:t>
              </a:r>
              <a:r>
                <a:rPr 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disease</a:t>
              </a:r>
            </a:p>
            <a:p>
              <a:pPr marL="180975" indent="-180975">
                <a:lnSpc>
                  <a:spcPct val="90000"/>
                </a:lnSpc>
                <a:spcBef>
                  <a:spcPts val="400"/>
                </a:spcBef>
                <a:buClr>
                  <a:srgbClr val="0069AA"/>
                </a:buClr>
                <a:buSzPct val="120000"/>
                <a:buBlip>
                  <a:blip r:embed="rId6"/>
                </a:buBlip>
              </a:pPr>
              <a:r>
                <a:rPr 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KPS ≥ 70</a:t>
              </a:r>
            </a:p>
            <a:p>
              <a:pPr marL="180975" indent="-180975">
                <a:lnSpc>
                  <a:spcPct val="90000"/>
                </a:lnSpc>
                <a:spcBef>
                  <a:spcPts val="400"/>
                </a:spcBef>
                <a:buClr>
                  <a:srgbClr val="0069AA"/>
                </a:buClr>
                <a:buSzPct val="120000"/>
                <a:buBlip>
                  <a:blip r:embed="rId6"/>
                </a:buBlip>
              </a:pPr>
              <a:r>
                <a:rPr lang="en-US" sz="1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Confirmed disease</a:t>
              </a:r>
            </a:p>
            <a:p>
              <a:pPr marL="180975" indent="-180975">
                <a:lnSpc>
                  <a:spcPct val="90000"/>
                </a:lnSpc>
                <a:spcBef>
                  <a:spcPts val="400"/>
                </a:spcBef>
                <a:buClr>
                  <a:srgbClr val="0069AA"/>
                </a:buClr>
                <a:buSzPct val="120000"/>
                <a:buBlip>
                  <a:blip r:embed="rId6"/>
                </a:buBlip>
              </a:pPr>
              <a:r>
                <a:rPr 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Total </a:t>
              </a:r>
              <a:r>
                <a:rPr lang="en-US" sz="1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bilirubin</a:t>
              </a:r>
              <a:r>
                <a:rPr 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 ≤ ULN</a:t>
              </a:r>
            </a:p>
            <a:p>
              <a:pPr marL="180975" indent="-180975">
                <a:lnSpc>
                  <a:spcPct val="90000"/>
                </a:lnSpc>
                <a:spcBef>
                  <a:spcPts val="400"/>
                </a:spcBef>
                <a:buClr>
                  <a:srgbClr val="0069AA"/>
                </a:buClr>
                <a:buSzPct val="120000"/>
                <a:buBlip>
                  <a:blip r:embed="rId6"/>
                </a:buBlip>
              </a:pPr>
              <a:r>
                <a:rPr lang="en-US" sz="1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ahoma" pitchFamily="34" charset="0"/>
                  <a:cs typeface="Arial" pitchFamily="34" charset="0"/>
                </a:rPr>
                <a:t>No upper age limitations (≥ 18 years)</a:t>
              </a:r>
              <a:endPara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sp>
        <p:nvSpPr>
          <p:cNvPr id="44" name="TextBox 2"/>
          <p:cNvSpPr txBox="1"/>
          <p:nvPr/>
        </p:nvSpPr>
        <p:spPr>
          <a:xfrm>
            <a:off x="524669" y="4832751"/>
            <a:ext cx="1832769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*</a:t>
            </a:r>
            <a:r>
              <a:rPr lang="en-US" sz="1000" dirty="0" err="1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Abx</a:t>
            </a: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1000" dirty="0" err="1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Abraxane</a:t>
            </a: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</a:p>
          <a:p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†Gem, </a:t>
            </a:r>
            <a:r>
              <a:rPr lang="en-US" sz="1000" dirty="0" err="1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gemcitabine</a:t>
            </a:r>
            <a:r>
              <a:rPr lang="en-US" sz="1000" dirty="0" smtClean="0">
                <a:solidFill>
                  <a:srgbClr val="939BA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.</a:t>
            </a:r>
            <a:endParaRPr lang="en-US" sz="1000" dirty="0">
              <a:solidFill>
                <a:srgbClr val="939BA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pSp>
        <p:nvGrpSpPr>
          <p:cNvPr id="5" name="Gruppo 51"/>
          <p:cNvGrpSpPr/>
          <p:nvPr/>
        </p:nvGrpSpPr>
        <p:grpSpPr>
          <a:xfrm>
            <a:off x="6446431" y="2757866"/>
            <a:ext cx="1352550" cy="1115435"/>
            <a:chOff x="5918200" y="2846964"/>
            <a:chExt cx="1352550" cy="1115435"/>
          </a:xfrm>
        </p:grpSpPr>
        <p:pic>
          <p:nvPicPr>
            <p:cNvPr id="6147" name="Picture 3" descr="\\PC-MAURO\Mauro_Clienti\13_151_Sudler_Abraxane\images\tassello_giallo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919787" y="2846964"/>
              <a:ext cx="1253063" cy="1115435"/>
            </a:xfrm>
            <a:prstGeom prst="rect">
              <a:avLst/>
            </a:prstGeom>
            <a:noFill/>
          </p:spPr>
        </p:pic>
        <p:sp>
          <p:nvSpPr>
            <p:cNvPr id="32" name="Rettangolo 31"/>
            <p:cNvSpPr/>
            <p:nvPr/>
          </p:nvSpPr>
          <p:spPr>
            <a:xfrm>
              <a:off x="5918200" y="2931636"/>
              <a:ext cx="1352550" cy="8361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it-IT" sz="900" b="1" dirty="0" smtClean="0">
                  <a:solidFill>
                    <a:srgbClr val="0068AD"/>
                  </a:solidFill>
                  <a:latin typeface="Arial" pitchFamily="34" charset="0"/>
                  <a:cs typeface="Arial" pitchFamily="34" charset="0"/>
                </a:rPr>
                <a:t>1:1 randomisation </a:t>
              </a:r>
              <a:r>
                <a:rPr lang="it-IT" sz="900" b="1" dirty="0" err="1" smtClean="0">
                  <a:solidFill>
                    <a:srgbClr val="0068AD"/>
                  </a:solidFill>
                  <a:latin typeface="Arial" pitchFamily="34" charset="0"/>
                  <a:cs typeface="Arial" pitchFamily="34" charset="0"/>
                </a:rPr>
                <a:t>stratified</a:t>
              </a:r>
              <a:r>
                <a:rPr lang="it-IT" sz="900" b="1" dirty="0" smtClean="0">
                  <a:solidFill>
                    <a:srgbClr val="0068AD"/>
                  </a:solidFill>
                  <a:latin typeface="Arial" pitchFamily="34" charset="0"/>
                  <a:cs typeface="Arial" pitchFamily="34" charset="0"/>
                </a:rPr>
                <a:t> by:</a:t>
              </a:r>
            </a:p>
            <a:p>
              <a:pPr marL="180975" indent="-180975">
                <a:buSzPct val="120000"/>
                <a:buBlip>
                  <a:blip r:embed="rId8"/>
                </a:buBlip>
              </a:pPr>
              <a:r>
                <a:rPr lang="it-IT" sz="900" b="1" dirty="0" smtClean="0">
                  <a:solidFill>
                    <a:srgbClr val="0068AD"/>
                  </a:solidFill>
                  <a:latin typeface="Arial" pitchFamily="34" charset="0"/>
                  <a:cs typeface="Arial" pitchFamily="34" charset="0"/>
                </a:rPr>
                <a:t>KPS</a:t>
              </a:r>
            </a:p>
            <a:p>
              <a:pPr marL="180975" indent="-180975">
                <a:buSzPct val="120000"/>
                <a:buBlip>
                  <a:blip r:embed="rId8"/>
                </a:buBlip>
              </a:pPr>
              <a:r>
                <a:rPr lang="it-IT" sz="900" b="1" dirty="0" err="1" smtClean="0">
                  <a:solidFill>
                    <a:srgbClr val="0068AD"/>
                  </a:solidFill>
                  <a:latin typeface="Arial" pitchFamily="34" charset="0"/>
                  <a:cs typeface="Arial" pitchFamily="34" charset="0"/>
                </a:rPr>
                <a:t>Region</a:t>
              </a:r>
              <a:endParaRPr lang="it-IT" sz="900" b="1" dirty="0" smtClean="0">
                <a:solidFill>
                  <a:srgbClr val="0068AD"/>
                </a:solidFill>
                <a:latin typeface="Arial" pitchFamily="34" charset="0"/>
                <a:cs typeface="Arial" pitchFamily="34" charset="0"/>
              </a:endParaRPr>
            </a:p>
            <a:p>
              <a:pPr marL="180975" indent="-180975">
                <a:buSzPct val="120000"/>
                <a:buBlip>
                  <a:blip r:embed="rId8"/>
                </a:buBlip>
              </a:pPr>
              <a:r>
                <a:rPr lang="it-IT" sz="900" b="1" dirty="0" smtClean="0">
                  <a:solidFill>
                    <a:srgbClr val="0068AD"/>
                  </a:solidFill>
                  <a:latin typeface="Arial" pitchFamily="34" charset="0"/>
                  <a:cs typeface="Arial" pitchFamily="34" charset="0"/>
                </a:rPr>
                <a:t>Liver metastasis</a:t>
              </a:r>
              <a:endParaRPr lang="it-IT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o 54"/>
          <p:cNvGrpSpPr/>
          <p:nvPr/>
        </p:nvGrpSpPr>
        <p:grpSpPr>
          <a:xfrm>
            <a:off x="2729052" y="2225425"/>
            <a:ext cx="905350" cy="339725"/>
            <a:chOff x="3241200" y="2130425"/>
            <a:chExt cx="905350" cy="339725"/>
          </a:xfrm>
        </p:grpSpPr>
        <p:cxnSp>
          <p:nvCxnSpPr>
            <p:cNvPr id="42" name="Connettore 2 35"/>
            <p:cNvCxnSpPr/>
            <p:nvPr/>
          </p:nvCxnSpPr>
          <p:spPr>
            <a:xfrm flipV="1">
              <a:off x="3241200" y="2130425"/>
              <a:ext cx="905350" cy="871"/>
            </a:xfrm>
            <a:prstGeom prst="straightConnector1">
              <a:avLst/>
            </a:prstGeom>
            <a:ln w="25400">
              <a:solidFill>
                <a:srgbClr val="0069AA"/>
              </a:solidFill>
              <a:tailEnd type="stealt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ttore 1 38"/>
            <p:cNvCxnSpPr/>
            <p:nvPr/>
          </p:nvCxnSpPr>
          <p:spPr>
            <a:xfrm>
              <a:off x="3241200" y="2131296"/>
              <a:ext cx="0" cy="338854"/>
            </a:xfrm>
            <a:prstGeom prst="line">
              <a:avLst/>
            </a:prstGeom>
            <a:ln w="25400">
              <a:solidFill>
                <a:srgbClr val="0069AA"/>
              </a:solidFill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Segnaposto contenuto 26"/>
          <p:cNvSpPr txBox="1">
            <a:spLocks/>
          </p:cNvSpPr>
          <p:nvPr/>
        </p:nvSpPr>
        <p:spPr>
          <a:xfrm>
            <a:off x="3229325" y="1982263"/>
            <a:ext cx="3063716" cy="42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lvl="0" indent="-273050" algn="r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0069AA"/>
              </a:buClr>
              <a:buSzPct val="120000"/>
            </a:pP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Abx* 125 mg/m</a:t>
            </a:r>
            <a:r>
              <a:rPr lang="it-IT" sz="1100" b="1" baseline="30000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IV </a:t>
            </a:r>
            <a:r>
              <a:rPr lang="it-IT" sz="1100" b="1" dirty="0" err="1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qw</a:t>
            </a: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3/4</a:t>
            </a:r>
          </a:p>
          <a:p>
            <a:pPr marL="273050" lvl="0" indent="-273050" algn="r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0069AA"/>
              </a:buClr>
              <a:buSzPct val="120000"/>
            </a:pP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</a:t>
            </a:r>
            <a:r>
              <a:rPr lang="it-IT" sz="1100" b="1" dirty="0" err="1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Gem</a:t>
            </a:r>
            <a:r>
              <a:rPr lang="it-IT" sz="1100" b="1" baseline="30000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†</a:t>
            </a: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1000 mg/m</a:t>
            </a:r>
            <a:r>
              <a:rPr lang="it-IT" sz="1100" b="1" baseline="30000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IV </a:t>
            </a:r>
            <a:r>
              <a:rPr lang="it-IT" sz="1100" b="1" dirty="0" err="1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qw</a:t>
            </a:r>
            <a:r>
              <a:rPr lang="it-IT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3/4</a:t>
            </a:r>
          </a:p>
        </p:txBody>
      </p:sp>
      <p:sp>
        <p:nvSpPr>
          <p:cNvPr id="59" name="Segnaposto contenuto 26"/>
          <p:cNvSpPr txBox="1">
            <a:spLocks/>
          </p:cNvSpPr>
          <p:nvPr/>
        </p:nvSpPr>
        <p:spPr>
          <a:xfrm>
            <a:off x="3146200" y="4342238"/>
            <a:ext cx="3063716" cy="304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3050" lvl="0" indent="-273050" algn="r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0069AA"/>
              </a:buClr>
              <a:buSzPct val="120000"/>
            </a:pPr>
            <a:r>
              <a:rPr lang="en-US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Gem 1000 mg/m</a:t>
            </a:r>
            <a:r>
              <a:rPr lang="en-US" sz="1100" b="1" baseline="30000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IV </a:t>
            </a:r>
            <a:r>
              <a:rPr lang="en-US" sz="1100" b="1" dirty="0" err="1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qw</a:t>
            </a:r>
            <a:r>
              <a:rPr lang="en-US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7/8,</a:t>
            </a:r>
            <a:br>
              <a:rPr lang="en-US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then </a:t>
            </a:r>
            <a:r>
              <a:rPr lang="en-US" sz="1100" b="1" dirty="0" err="1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qw</a:t>
            </a:r>
            <a:r>
              <a:rPr lang="en-US" sz="1100" b="1" dirty="0" smtClean="0">
                <a:solidFill>
                  <a:srgbClr val="FEB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3/4</a:t>
            </a:r>
            <a:endParaRPr lang="it-IT" sz="1100" b="1" dirty="0" smtClean="0">
              <a:solidFill>
                <a:srgbClr val="FEB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557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47" grpId="0" animBg="1"/>
      <p:bldP spid="48" grpId="0" animBg="1"/>
      <p:bldP spid="51" grpId="0"/>
      <p:bldP spid="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Presentation Title&amp;quot;&quot;/&gt;&lt;property id=&quot;20307&quot; value=&quot;303&quot;/&gt;&lt;/object&gt;&lt;object type=&quot;3&quot; unique_id=&quot;10005&quot;&gt;&lt;property id=&quot;20148&quot; value=&quot;5&quot;/&gt;&lt;property id=&quot;20300&quot; value=&quot;Slide 2 - &amp;quot;Guidelines for Creating Presentations&amp;quot;&quot;/&gt;&lt;property id=&quot;20307&quot; value=&quot;330&quot;/&gt;&lt;/object&gt;&lt;object type=&quot;3&quot; unique_id=&quot;10006&quot;&gt;&lt;property id=&quot;20148&quot; value=&quot;5&quot;/&gt;&lt;property id=&quot;20300&quot; value=&quot;Slide 3 - &amp;quot;Agenda&amp;quot;&quot;/&gt;&lt;property id=&quot;20307&quot; value=&quot;322&quot;/&gt;&lt;/object&gt;&lt;object type=&quot;3&quot; unique_id=&quot;10007&quot;&gt;&lt;property id=&quot;20148&quot; value=&quot;5&quot;/&gt;&lt;property id=&quot;20300&quot; value=&quot;Slide 4 - &amp;quot;Content / Bullet Slide Font Arial 25 pt&amp;quot;&quot;/&gt;&lt;property id=&quot;20307&quot; value=&quot;323&quot;/&gt;&lt;/object&gt;&lt;object type=&quot;3&quot; unique_id=&quot;10008&quot;&gt;&lt;property id=&quot;20148&quot; value=&quot;5&quot;/&gt;&lt;property id=&quot;20300&quot; value=&quot;Slide 5 - &amp;quot;Bar Chart Style&amp;quot;&quot;/&gt;&lt;property id=&quot;20307&quot; value=&quot;324&quot;/&gt;&lt;/object&gt;&lt;object type=&quot;3&quot; unique_id=&quot;10009&quot;&gt;&lt;property id=&quot;20148&quot; value=&quot;5&quot;/&gt;&lt;property id=&quot;20300&quot; value=&quot;Slide 6 - &amp;quot;Line Chart Style&amp;quot;&quot;/&gt;&lt;property id=&quot;20307&quot; value=&quot;325&quot;/&gt;&lt;/object&gt;&lt;object type=&quot;3&quot; unique_id=&quot;10010&quot;&gt;&lt;property id=&quot;20148&quot; value=&quot;5&quot;/&gt;&lt;property id=&quot;20300&quot; value=&quot;Slide 7 - &amp;quot;Pie Chart Style&amp;quot;&quot;/&gt;&lt;property id=&quot;20307&quot; value=&quot;326&quot;/&gt;&lt;/object&gt;&lt;object type=&quot;3&quot; unique_id=&quot;10011&quot;&gt;&lt;property id=&quot;20148&quot; value=&quot;5&quot;/&gt;&lt;property id=&quot;20300&quot; value=&quot;Slide 8 - &amp;quot;Table Style&amp;quot;&quot;/&gt;&lt;property id=&quot;20307&quot; value=&quot;327&quot;/&gt;&lt;/object&gt;&lt;object type=&quot;3&quot; unique_id=&quot;10012&quot;&gt;&lt;property id=&quot;20148&quot; value=&quot;5&quot;/&gt;&lt;property id=&quot;20300&quot; value=&quot;Slide 9 - &amp;quot;Colors&amp;quot;&quot;/&gt;&lt;property id=&quot;20307&quot; value=&quot;328&quot;/&gt;&lt;/object&gt;&lt;object type=&quot;3&quot; unique_id=&quot;10013&quot;&gt;&lt;property id=&quot;20148&quot; value=&quot;5&quot;/&gt;&lt;property id=&quot;20300&quot; value=&quot;Slide 10 - &amp;quot;&amp;#x0D;&amp;#x0A;Section Title&amp;quot;&quot;/&gt;&lt;property id=&quot;20307&quot; value=&quot;32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EMEA Corporate Presentation_DRAFT 1 05 08 13">
  <a:themeElements>
    <a:clrScheme name="Celgene final">
      <a:dk1>
        <a:sysClr val="windowText" lastClr="000000"/>
      </a:dk1>
      <a:lt1>
        <a:sysClr val="window" lastClr="FFFFFF"/>
      </a:lt1>
      <a:dk2>
        <a:srgbClr val="002C77"/>
      </a:dk2>
      <a:lt2>
        <a:srgbClr val="EEECE1"/>
      </a:lt2>
      <a:accent1>
        <a:srgbClr val="326FBD"/>
      </a:accent1>
      <a:accent2>
        <a:srgbClr val="AD923D"/>
      </a:accent2>
      <a:accent3>
        <a:srgbClr val="21488B"/>
      </a:accent3>
      <a:accent4>
        <a:srgbClr val="7C1463"/>
      </a:accent4>
      <a:accent5>
        <a:srgbClr val="4C81C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EMEA Corporate Presentation_DRAFT 1 05 08 13</Template>
  <TotalTime>1</TotalTime>
  <Words>1203</Words>
  <Application>Microsoft Office PowerPoint</Application>
  <PresentationFormat>On-screen Show (4:3)</PresentationFormat>
  <Paragraphs>284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EMEA Corporate Presentation_DRAFT 1 05 08 13</vt:lpstr>
      <vt:lpstr>Celgene EMEA</vt:lpstr>
      <vt:lpstr>Meeting the Needs  of Pancreatic Cancer Patients</vt:lpstr>
      <vt:lpstr>Pancreatic Cancer Characterized By an Extremely High Unmet Medical Need</vt:lpstr>
      <vt:lpstr>Due to Nonspecific Nature of Early Symptoms,  Most Patients Are Diagnosed With Stage IV Disease</vt:lpstr>
      <vt:lpstr>Incidence and Mortality Rates Are Disturbingly Similar</vt:lpstr>
      <vt:lpstr>Pancreatic cancer has some of the highest  clinical trial failure rates in oncology</vt:lpstr>
      <vt:lpstr>Pancreatic Cancer Treatment Timeline</vt:lpstr>
      <vt:lpstr>What is Abraxane?</vt:lpstr>
      <vt:lpstr>MPACT is the largest Phase III study in metastatic pancreatic cancer to date</vt:lpstr>
      <vt:lpstr>Abraxane: Increased survival for more patients</vt:lpstr>
      <vt:lpstr>Increases in overall survival at 1 and 2 years</vt:lpstr>
      <vt:lpstr>A manageable safety profile</vt:lpstr>
      <vt:lpstr>Thank you</vt:lpstr>
    </vt:vector>
  </TitlesOfParts>
  <Company>CMGRP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Tirrell, Mike (LDN-WSW)</dc:creator>
  <cp:lastModifiedBy>evi</cp:lastModifiedBy>
  <cp:revision>108</cp:revision>
  <cp:lastPrinted>2013-09-11T07:54:26Z</cp:lastPrinted>
  <dcterms:created xsi:type="dcterms:W3CDTF">2013-08-18T10:58:19Z</dcterms:created>
  <dcterms:modified xsi:type="dcterms:W3CDTF">2014-02-27T15:13:38Z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